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6"/>
  </p:notesMasterIdLst>
  <p:sldIdLst>
    <p:sldId id="278" r:id="rId2"/>
    <p:sldId id="490" r:id="rId3"/>
    <p:sldId id="491" r:id="rId4"/>
    <p:sldId id="492" r:id="rId5"/>
    <p:sldId id="285" r:id="rId6"/>
    <p:sldId id="493" r:id="rId7"/>
    <p:sldId id="495" r:id="rId8"/>
    <p:sldId id="494" r:id="rId9"/>
    <p:sldId id="497" r:id="rId10"/>
    <p:sldId id="498" r:id="rId11"/>
    <p:sldId id="499" r:id="rId12"/>
    <p:sldId id="639" r:id="rId13"/>
    <p:sldId id="636" r:id="rId14"/>
    <p:sldId id="638" r:id="rId15"/>
    <p:sldId id="640" r:id="rId16"/>
    <p:sldId id="641" r:id="rId17"/>
    <p:sldId id="642" r:id="rId18"/>
    <p:sldId id="643" r:id="rId19"/>
    <p:sldId id="644" r:id="rId20"/>
    <p:sldId id="489" r:id="rId21"/>
    <p:sldId id="267" r:id="rId22"/>
    <p:sldId id="275" r:id="rId23"/>
    <p:sldId id="268" r:id="rId24"/>
    <p:sldId id="27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0AF5C8-00D9-4AE2-95E5-E66505DF4034}">
          <p14:sldIdLst>
            <p14:sldId id="278"/>
          </p14:sldIdLst>
        </p14:section>
        <p14:section name="Safe Architecture" id="{AF383375-11CB-4712-95D6-8D6556F772B9}">
          <p14:sldIdLst>
            <p14:sldId id="490"/>
            <p14:sldId id="491"/>
            <p14:sldId id="492"/>
            <p14:sldId id="285"/>
            <p14:sldId id="493"/>
            <p14:sldId id="495"/>
            <p14:sldId id="494"/>
          </p14:sldIdLst>
        </p14:section>
        <p14:section name="Good old batch job" id="{7E211AEE-6CF1-401C-9086-FBA928856A34}">
          <p14:sldIdLst>
            <p14:sldId id="497"/>
            <p14:sldId id="498"/>
            <p14:sldId id="499"/>
          </p14:sldIdLst>
        </p14:section>
        <p14:section name="Rethink" id="{8566443B-A3D2-45F4-8EC3-C769570D09E6}">
          <p14:sldIdLst>
            <p14:sldId id="639"/>
            <p14:sldId id="636"/>
            <p14:sldId id="638"/>
            <p14:sldId id="640"/>
            <p14:sldId id="641"/>
            <p14:sldId id="642"/>
            <p14:sldId id="643"/>
            <p14:sldId id="644"/>
          </p14:sldIdLst>
        </p14:section>
        <p14:section name="Q &amp; A" id="{EC3F6F94-2D82-4EB0-B8B3-D1EDFDD37945}">
          <p14:sldIdLst>
            <p14:sldId id="489"/>
            <p14:sldId id="267"/>
            <p14:sldId id="275"/>
            <p14:sldId id="268"/>
            <p14:sldId id="27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15" autoAdjust="0"/>
    <p:restoredTop sz="47672" autoAdjust="0"/>
  </p:normalViewPr>
  <p:slideViewPr>
    <p:cSldViewPr snapToGrid="0">
      <p:cViewPr varScale="1">
        <p:scale>
          <a:sx n="75" d="100"/>
          <a:sy n="75" d="100"/>
        </p:scale>
        <p:origin x="2910" y="60"/>
      </p:cViewPr>
      <p:guideLst/>
    </p:cSldViewPr>
  </p:slideViewPr>
  <p:notesTextViewPr>
    <p:cViewPr>
      <p:scale>
        <a:sx n="200" d="100"/>
        <a:sy n="200" d="100"/>
      </p:scale>
      <p:origin x="0" y="0"/>
    </p:cViewPr>
  </p:notesTextViewPr>
  <p:sorterViewPr>
    <p:cViewPr>
      <p:scale>
        <a:sx n="100" d="100"/>
        <a:sy n="100" d="100"/>
      </p:scale>
      <p:origin x="0" y="-17324"/>
    </p:cViewPr>
  </p:sorterViewPr>
  <p:notesViewPr>
    <p:cSldViewPr snapToGrid="0">
      <p:cViewPr varScale="1">
        <p:scale>
          <a:sx n="161" d="100"/>
          <a:sy n="161" d="100"/>
        </p:scale>
        <p:origin x="5124"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eg>
</file>

<file path=ppt/media/image2.gif>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7070D-87AF-4443-8990-425EA27CC244}" type="datetimeFigureOut">
              <a:rPr lang="de-CH" smtClean="0"/>
              <a:t>02.05.2019</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CA07FD-5BD5-4529-84B0-48DD2C561176}" type="slidenum">
              <a:rPr lang="de-CH" smtClean="0"/>
              <a:t>‹#›</a:t>
            </a:fld>
            <a:endParaRPr lang="de-CH"/>
          </a:p>
        </p:txBody>
      </p:sp>
    </p:spTree>
    <p:extLst>
      <p:ext uri="{BB962C8B-B14F-4D97-AF65-F5344CB8AC3E}">
        <p14:creationId xmlns:p14="http://schemas.microsoft.com/office/powerpoint/2010/main" val="21322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Sometimes there are days I wish I could turn back time and undo some things to pretend they never happened. Almost like git rebase for time.</a:t>
            </a:r>
          </a:p>
          <a:p>
            <a:endParaRPr lang="en-US" baseline="0" dirty="0"/>
          </a:p>
          <a:p>
            <a:r>
              <a:rPr lang="en-US" baseline="0" dirty="0"/>
              <a:t>1927 a British astronomer called Arthur Eddington came up with a concept called “arrow of time”. The concept he posited described the time as unidirectional or asymmetric or always flowing in one obvious direction. But we don’t have to be fancy astronomers to grasp the concept of time</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 all understand quite early in our life’s that time is constantly flowing in one direction and there is no turning back. Except when we implement time based business requirements we have a tendency to look back in time and believe that’s the only way to 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Today I will take you through a journey of time and explore how traditional approaches sometimes fail, what alternatives we can leverage and how we can use durable timeouts to predict the future.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But first I have some shocking news for you</a:t>
            </a:r>
          </a:p>
          <a:p>
            <a:endParaRPr lang="en-US" baseline="0" dirty="0"/>
          </a:p>
        </p:txBody>
      </p:sp>
      <p:sp>
        <p:nvSpPr>
          <p:cNvPr id="4" name="Slide Number Placeholder 3"/>
          <p:cNvSpPr>
            <a:spLocks noGrp="1"/>
          </p:cNvSpPr>
          <p:nvPr>
            <p:ph type="sldNum" sz="quarter" idx="10"/>
          </p:nvPr>
        </p:nvSpPr>
        <p:spPr/>
        <p:txBody>
          <a:bodyPr/>
          <a:lstStyle/>
          <a:p>
            <a:fld id="{9BCA07FD-5BD5-4529-84B0-48DD2C561176}" type="slidenum">
              <a:rPr lang="de-CH" smtClean="0"/>
              <a:t>1</a:t>
            </a:fld>
            <a:endParaRPr lang="de-CH"/>
          </a:p>
        </p:txBody>
      </p:sp>
    </p:spTree>
    <p:extLst>
      <p:ext uri="{BB962C8B-B14F-4D97-AF65-F5344CB8AC3E}">
        <p14:creationId xmlns:p14="http://schemas.microsoft.com/office/powerpoint/2010/main" val="1261166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we've got some customer object that has a method</a:t>
            </a:r>
          </a:p>
          <a:p>
            <a:r>
              <a:rPr lang="en-US" dirty="0"/>
              <a:t>that's invoked in the nightly batch and what it's doing</a:t>
            </a:r>
          </a:p>
          <a:p>
            <a:r>
              <a:rPr lang="en-US" dirty="0"/>
              <a:t>is fairly simple just going and looking up.</a:t>
            </a:r>
          </a:p>
          <a:p>
            <a:r>
              <a:rPr lang="en-US" dirty="0"/>
              <a:t>These types of orders and then saving some sort of</a:t>
            </a:r>
          </a:p>
          <a:p>
            <a:r>
              <a:rPr lang="en-US" dirty="0"/>
              <a:t>flag on the entity.</a:t>
            </a:r>
          </a:p>
          <a:p>
            <a:r>
              <a:rPr lang="en-US" dirty="0"/>
              <a:t>Doing Alright this customer now should be given a discount.</a:t>
            </a:r>
          </a:p>
          <a:p>
            <a:r>
              <a:rPr lang="en-US" dirty="0"/>
              <a:t>The problem with that is that we have this sort</a:t>
            </a:r>
          </a:p>
          <a:p>
            <a:r>
              <a:rPr lang="en-US" dirty="0"/>
              <a:t>of reset problem.</a:t>
            </a:r>
          </a:p>
        </p:txBody>
      </p:sp>
      <p:sp>
        <p:nvSpPr>
          <p:cNvPr id="4" name="Slide Number Placeholder 3"/>
          <p:cNvSpPr>
            <a:spLocks noGrp="1"/>
          </p:cNvSpPr>
          <p:nvPr>
            <p:ph type="sldNum" sz="quarter" idx="5"/>
          </p:nvPr>
        </p:nvSpPr>
        <p:spPr/>
        <p:txBody>
          <a:bodyPr/>
          <a:lstStyle/>
          <a:p>
            <a:fld id="{9BCA07FD-5BD5-4529-84B0-48DD2C561176}" type="slidenum">
              <a:rPr lang="de-CH" smtClean="0"/>
              <a:t>10</a:t>
            </a:fld>
            <a:endParaRPr lang="de-CH"/>
          </a:p>
        </p:txBody>
      </p:sp>
    </p:spTree>
    <p:extLst>
      <p:ext uri="{BB962C8B-B14F-4D97-AF65-F5344CB8AC3E}">
        <p14:creationId xmlns:p14="http://schemas.microsoft.com/office/powerpoint/2010/main" val="37031655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our traditional domain models in a parallel</a:t>
            </a:r>
          </a:p>
          <a:p>
            <a:r>
              <a:rPr lang="en-US" dirty="0"/>
              <a:t>collaborative type of world are defective by design.</a:t>
            </a:r>
          </a:p>
          <a:p>
            <a:r>
              <a:rPr lang="en-US" dirty="0"/>
              <a:t>Thing is we can do better.</a:t>
            </a:r>
          </a:p>
          <a:p>
            <a:r>
              <a:rPr lang="en-US" dirty="0"/>
              <a:t>We can do a whole lot better,</a:t>
            </a:r>
          </a:p>
          <a:p>
            <a:r>
              <a:rPr lang="en-US" dirty="0"/>
              <a:t>but it requires us to think about software and think</a:t>
            </a:r>
          </a:p>
          <a:p>
            <a:r>
              <a:rPr lang="en-US" dirty="0"/>
              <a:t>about requirements in a slightly different way so.</a:t>
            </a:r>
          </a:p>
          <a:p>
            <a:endParaRPr lang="en-US" dirty="0"/>
          </a:p>
          <a:p>
            <a:r>
              <a:rPr lang="en-US" dirty="0"/>
              <a:t>The hinge in dealing with software in parallel type of</a:t>
            </a:r>
          </a:p>
          <a:p>
            <a:r>
              <a:rPr lang="en-US" dirty="0"/>
              <a:t>software is exactly that it's that concept of time.</a:t>
            </a:r>
          </a:p>
          <a:p>
            <a:r>
              <a:rPr lang="en-US" dirty="0"/>
              <a:t>It's rethinking the arrow of time and how we program</a:t>
            </a:r>
          </a:p>
          <a:p>
            <a:r>
              <a:rPr lang="en-US" dirty="0"/>
              <a:t>with it.</a:t>
            </a:r>
          </a:p>
          <a:p>
            <a:r>
              <a:rPr lang="en-US" dirty="0"/>
              <a:t>So the traditional requirement that we said was Alright.</a:t>
            </a:r>
          </a:p>
        </p:txBody>
      </p:sp>
      <p:sp>
        <p:nvSpPr>
          <p:cNvPr id="4" name="Slide Number Placeholder 3"/>
          <p:cNvSpPr>
            <a:spLocks noGrp="1"/>
          </p:cNvSpPr>
          <p:nvPr>
            <p:ph type="sldNum" sz="quarter" idx="5"/>
          </p:nvPr>
        </p:nvSpPr>
        <p:spPr/>
        <p:txBody>
          <a:bodyPr/>
          <a:lstStyle/>
          <a:p>
            <a:fld id="{9BCA07FD-5BD5-4529-84B0-48DD2C561176}" type="slidenum">
              <a:rPr lang="de-CH" smtClean="0"/>
              <a:t>12</a:t>
            </a:fld>
            <a:endParaRPr lang="de-CH"/>
          </a:p>
        </p:txBody>
      </p:sp>
    </p:spTree>
    <p:extLst>
      <p:ext uri="{BB962C8B-B14F-4D97-AF65-F5344CB8AC3E}">
        <p14:creationId xmlns:p14="http://schemas.microsoft.com/office/powerpoint/2010/main" val="2892507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got this stream of orders that are coming into our system. And whenever we get an order we look back in</a:t>
            </a:r>
          </a:p>
          <a:p>
            <a:r>
              <a:rPr lang="en-US" dirty="0"/>
              <a:t>time, 7 days or whatever the requirement is sum up.</a:t>
            </a:r>
          </a:p>
          <a:p>
            <a:r>
              <a:rPr lang="en-US" dirty="0"/>
              <a:t>The total value of orders in that period of time and if the value is greater than 500 and some odd dollars.</a:t>
            </a:r>
          </a:p>
          <a:p>
            <a:r>
              <a:rPr lang="en-US" dirty="0"/>
              <a:t>Then they get a discount and we mentioned the problem was if we have 2 things happening at the same time, we can end up with an inconsistent value.</a:t>
            </a:r>
          </a:p>
          <a:p>
            <a:r>
              <a:rPr lang="en-US" dirty="0"/>
              <a:t>We can achieve the same result instead of looking backwards in time looking forwards in time.</a:t>
            </a:r>
          </a:p>
          <a:p>
            <a:r>
              <a:rPr lang="en-US" dirty="0"/>
              <a:t>Which seems a little bit unusual?</a:t>
            </a:r>
          </a:p>
          <a:p>
            <a:r>
              <a:rPr lang="en-US" dirty="0"/>
              <a:t>How can you predict the future thing is you can’t predict the future but you can?</a:t>
            </a:r>
          </a:p>
          <a:p>
            <a:r>
              <a:rPr lang="en-US" dirty="0"/>
              <a:t>Fold the future into your programming now and let me explain how you do that logically so when we get an order ultimately what we're interested in is the last 7 day. Total instead of calculating that.</a:t>
            </a:r>
          </a:p>
          <a:p>
            <a:r>
              <a:rPr lang="en-US" dirty="0"/>
              <a:t>You know at the time of the order.</a:t>
            </a:r>
          </a:p>
          <a:p>
            <a:r>
              <a:rPr lang="en-US" dirty="0"/>
              <a:t>We can turn that around and say actually let's introduce that concept into our domain itself.</a:t>
            </a:r>
          </a:p>
          <a:p>
            <a:r>
              <a:rPr lang="en-US" dirty="0"/>
              <a:t>A customer has a 7 day running total of orders because ultimately that's what the business is telling us it’s talking about the last 7 days?</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13</a:t>
            </a:fld>
            <a:endParaRPr lang="en-US"/>
          </a:p>
        </p:txBody>
      </p:sp>
    </p:spTree>
    <p:extLst>
      <p:ext uri="{BB962C8B-B14F-4D97-AF65-F5344CB8AC3E}">
        <p14:creationId xmlns:p14="http://schemas.microsoft.com/office/powerpoint/2010/main" val="200236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we're doing is we're just making that explicit so</a:t>
            </a:r>
          </a:p>
          <a:p>
            <a:r>
              <a:rPr lang="en-US" dirty="0"/>
              <a:t>when we get $300 order?</a:t>
            </a:r>
          </a:p>
          <a:p>
            <a:r>
              <a:rPr lang="en-US" dirty="0"/>
              <a:t>What we're saying is Alright.</a:t>
            </a:r>
          </a:p>
          <a:p>
            <a:r>
              <a:rPr lang="en-US" dirty="0"/>
              <a:t>The 7 day running total is $300 but.</a:t>
            </a:r>
          </a:p>
          <a:p>
            <a:r>
              <a:rPr lang="en-US" dirty="0"/>
              <a:t>That needs to be decrement, in 7 days in the future.</a:t>
            </a:r>
          </a:p>
          <a:p>
            <a:r>
              <a:rPr lang="en-US" dirty="0"/>
              <a:t>In essence, we want to send data to ourselves 7 days from now saying, You know you need to decrement.</a:t>
            </a:r>
          </a:p>
          <a:p>
            <a:r>
              <a:rPr lang="en-US" dirty="0"/>
              <a:t>The 7 day running total 7 days from now.</a:t>
            </a:r>
          </a:p>
          <a:p>
            <a:r>
              <a:rPr lang="en-US" dirty="0"/>
              <a:t>And as we get this dream of orders that are coming in and we say OK now we increment it by $300 now.</a:t>
            </a:r>
          </a:p>
          <a:p>
            <a:r>
              <a:rPr lang="en-US" dirty="0"/>
              <a:t>And we throw information into the future, and saying decrement it by another $300 then.</a:t>
            </a:r>
          </a:p>
          <a:p>
            <a:r>
              <a:rPr lang="en-US" dirty="0"/>
              <a:t>And as we keep on going you aggregate the data that we need so that we have a current running total.</a:t>
            </a:r>
          </a:p>
          <a:p>
            <a:r>
              <a:rPr lang="en-US" dirty="0"/>
              <a:t>That's telling us OK. Now it's $300.</a:t>
            </a:r>
          </a:p>
          <a:p>
            <a:r>
              <a:rPr lang="en-US" dirty="0"/>
              <a:t>Now it’s $600 etc. And as we catch up to ourselves in time.</a:t>
            </a:r>
          </a:p>
          <a:p>
            <a:r>
              <a:rPr lang="en-US" dirty="0"/>
              <a:t>Then we need to have that kind of wake up call saying Hey look.</a:t>
            </a:r>
          </a:p>
          <a:p>
            <a:r>
              <a:rPr lang="en-US" dirty="0"/>
              <a:t>It's been 7 days since order number one say,</a:t>
            </a:r>
          </a:p>
          <a:p>
            <a:r>
              <a:rPr lang="en-US" dirty="0"/>
              <a:t>Oh, OK, then what I need to do.</a:t>
            </a:r>
          </a:p>
          <a:p>
            <a:r>
              <a:rPr lang="en-US" dirty="0"/>
              <a:t>Is to decrement it down to 300 OK?</a:t>
            </a:r>
          </a:p>
          <a:p>
            <a:r>
              <a:rPr lang="en-US" dirty="0"/>
              <a:t>It's been 7 it's been 7 days since order number</a:t>
            </a:r>
          </a:p>
          <a:p>
            <a:r>
              <a:rPr lang="en-US" dirty="0"/>
              <a:t>2 Alright.</a:t>
            </a:r>
          </a:p>
          <a:p>
            <a:r>
              <a:rPr lang="en-US" dirty="0"/>
              <a:t>Let's decrement that one down as well.</a:t>
            </a:r>
          </a:p>
          <a:p>
            <a:r>
              <a:rPr lang="en-US" dirty="0"/>
              <a:t>The difference here is that like I said instead of looking back in time. We look forward in time.</a:t>
            </a:r>
          </a:p>
          <a:p>
            <a:r>
              <a:rPr lang="en-US" dirty="0"/>
              <a:t>So as we're modeling this as new orders are coming in. We're doing. That same type of behavior over and over</a:t>
            </a:r>
          </a:p>
          <a:p>
            <a:r>
              <a:rPr lang="en-US" dirty="0"/>
              <a:t>and over again, so that when we finally arrive at a specific order.</a:t>
            </a:r>
          </a:p>
          <a:p>
            <a:r>
              <a:rPr lang="en-US" dirty="0"/>
              <a:t>We're not actually doing a query.</a:t>
            </a:r>
          </a:p>
          <a:p>
            <a:r>
              <a:rPr lang="en-US" dirty="0"/>
              <a:t>We're not doing historical look up.</a:t>
            </a:r>
          </a:p>
          <a:p>
            <a:r>
              <a:rPr lang="en-US" dirty="0"/>
              <a:t>But rather we've folded the history into our current state.</a:t>
            </a:r>
          </a:p>
          <a:p>
            <a:r>
              <a:rPr lang="en-US" dirty="0"/>
              <a:t>But we've done that in a highly consistent way.</a:t>
            </a:r>
          </a:p>
          <a:p>
            <a:r>
              <a:rPr lang="en-US" dirty="0"/>
              <a:t>The reason that we've done it in a highly consistent way is that what we've done is we've in essence</a:t>
            </a:r>
          </a:p>
          <a:p>
            <a:r>
              <a:rPr lang="en-US" dirty="0"/>
              <a:t>created call it an upside down anti-batch job.</a:t>
            </a:r>
          </a:p>
          <a:p>
            <a:r>
              <a:rPr lang="en-US" dirty="0"/>
              <a:t>So remember the code that we have with our bad job where we said no over here, we're going to have a customer.</a:t>
            </a:r>
          </a:p>
          <a:p>
            <a:r>
              <a:rPr lang="en-US" dirty="0"/>
              <a:t>That has some sort of give discount equals true value.</a:t>
            </a:r>
          </a:p>
          <a:p>
            <a:r>
              <a:rPr lang="en-US" dirty="0"/>
              <a:t>We rolled up some state and we put it in the customer. We're doing the same thing here.</a:t>
            </a:r>
          </a:p>
          <a:p>
            <a:r>
              <a:rPr lang="en-US" dirty="0"/>
              <a:t>We're rolling up some state and pudding it in the customer. The important thing is that when we're dealing with a</a:t>
            </a:r>
          </a:p>
          <a:p>
            <a:r>
              <a:rPr lang="en-US" dirty="0"/>
              <a:t>customer or something like that? What we can say is well. Now we have a specific entity that has specific data.</a:t>
            </a:r>
          </a:p>
          <a:p>
            <a:r>
              <a:rPr lang="en-US" dirty="0"/>
              <a:t>This is one row. In the database. Databases can guarantee us full transactional consistency at the level</a:t>
            </a:r>
          </a:p>
          <a:p>
            <a:r>
              <a:rPr lang="en-US" dirty="0"/>
              <a:t>of a single row.</a:t>
            </a:r>
          </a:p>
          <a:p>
            <a:r>
              <a:rPr lang="en-US" dirty="0"/>
              <a:t>Others if we have 2 things that are happening at the same time,</a:t>
            </a:r>
          </a:p>
          <a:p>
            <a:r>
              <a:rPr lang="en-US" dirty="0"/>
              <a:t>one of them wants to submit a new order and</a:t>
            </a:r>
          </a:p>
          <a:p>
            <a:r>
              <a:rPr lang="en-US" dirty="0"/>
              <a:t>another one is dealing with a timeout.</a:t>
            </a:r>
          </a:p>
          <a:p>
            <a:r>
              <a:rPr lang="en-US" dirty="0"/>
              <a:t>Then ultimately that bid is going to lock on that</a:t>
            </a:r>
          </a:p>
          <a:p>
            <a:r>
              <a:rPr lang="en-US" dirty="0"/>
              <a:t>single row.</a:t>
            </a:r>
          </a:p>
          <a:p>
            <a:r>
              <a:rPr lang="en-US" dirty="0"/>
              <a:t>That, in essence is the trick of an aggregate root</a:t>
            </a:r>
          </a:p>
          <a:p>
            <a:r>
              <a:rPr lang="en-US" dirty="0"/>
              <a:t>to design your logic in such a way that all</a:t>
            </a:r>
          </a:p>
          <a:p>
            <a:r>
              <a:rPr lang="en-US" dirty="0"/>
              <a:t>transactions are touching just a single row a single entity.</a:t>
            </a:r>
          </a:p>
          <a:p>
            <a:r>
              <a:rPr lang="en-US" dirty="0"/>
              <a:t>However, in terms of programming this requires something that we don't really have.</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14</a:t>
            </a:fld>
            <a:endParaRPr lang="en-US"/>
          </a:p>
        </p:txBody>
      </p:sp>
    </p:spTree>
    <p:extLst>
      <p:ext uri="{BB962C8B-B14F-4D97-AF65-F5344CB8AC3E}">
        <p14:creationId xmlns:p14="http://schemas.microsoft.com/office/powerpoint/2010/main" val="32648493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you know system threading timer.</a:t>
            </a:r>
          </a:p>
          <a:p>
            <a:r>
              <a:rPr lang="en-US" dirty="0"/>
              <a:t>Not such a good idea is it.</a:t>
            </a:r>
          </a:p>
          <a:p>
            <a:r>
              <a:rPr lang="en-US" dirty="0"/>
              <a:t>The problem with those types of in memory timers is</a:t>
            </a:r>
          </a:p>
          <a:p>
            <a:r>
              <a:rPr lang="en-US" dirty="0"/>
              <a:t>that if our machine crashes.</a:t>
            </a:r>
          </a:p>
          <a:p>
            <a:r>
              <a:rPr lang="en-US" dirty="0"/>
              <a:t>Well, it won't remember that,</a:t>
            </a:r>
          </a:p>
          <a:p>
            <a:r>
              <a:rPr lang="en-US" dirty="0"/>
              <a:t>it needs to decrement the value in 7 days.</a:t>
            </a:r>
          </a:p>
          <a:p>
            <a:r>
              <a:rPr lang="en-US" dirty="0"/>
              <a:t>So we need a highly reliable durable transactional way of</a:t>
            </a:r>
          </a:p>
          <a:p>
            <a:r>
              <a:rPr lang="en-US" dirty="0"/>
              <a:t>dealing with time,</a:t>
            </a:r>
          </a:p>
          <a:p>
            <a:r>
              <a:rPr lang="en-US" dirty="0"/>
              <a:t>so that no matter what happens in our system.</a:t>
            </a:r>
          </a:p>
          <a:p>
            <a:r>
              <a:rPr lang="en-US" dirty="0"/>
              <a:t>We won't lose that information.</a:t>
            </a:r>
          </a:p>
          <a:p>
            <a:r>
              <a:rPr lang="en-US" dirty="0"/>
              <a:t>Once we have all of this kind of stuff then</a:t>
            </a:r>
          </a:p>
          <a:p>
            <a:r>
              <a:rPr lang="en-US" dirty="0"/>
              <a:t>will be in a situation where you can say all</a:t>
            </a:r>
          </a:p>
          <a:p>
            <a:r>
              <a:rPr lang="en-US" dirty="0"/>
              <a:t>right now, we can build real aggregate roots.</a:t>
            </a:r>
          </a:p>
          <a:p>
            <a:endParaRPr lang="en-US" dirty="0"/>
          </a:p>
          <a:p>
            <a:r>
              <a:rPr lang="en-US" dirty="0"/>
              <a:t>One way of achieving that is to leverage our durable scheduler that we might already have in place from the good old days of executing batch jobs</a:t>
            </a:r>
          </a:p>
        </p:txBody>
      </p:sp>
      <p:sp>
        <p:nvSpPr>
          <p:cNvPr id="4" name="Slide Number Placeholder 3"/>
          <p:cNvSpPr>
            <a:spLocks noGrp="1"/>
          </p:cNvSpPr>
          <p:nvPr>
            <p:ph type="sldNum" sz="quarter" idx="5"/>
          </p:nvPr>
        </p:nvSpPr>
        <p:spPr/>
        <p:txBody>
          <a:bodyPr/>
          <a:lstStyle/>
          <a:p>
            <a:fld id="{9BCA07FD-5BD5-4529-84B0-48DD2C561176}" type="slidenum">
              <a:rPr lang="de-CH" smtClean="0"/>
              <a:t>15</a:t>
            </a:fld>
            <a:endParaRPr lang="de-CH"/>
          </a:p>
        </p:txBody>
      </p:sp>
    </p:spTree>
    <p:extLst>
      <p:ext uri="{BB962C8B-B14F-4D97-AF65-F5344CB8AC3E}">
        <p14:creationId xmlns:p14="http://schemas.microsoft.com/office/powerpoint/2010/main" val="20917293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16</a:t>
            </a:fld>
            <a:endParaRPr lang="en-US"/>
          </a:p>
        </p:txBody>
      </p:sp>
    </p:spTree>
    <p:extLst>
      <p:ext uri="{BB962C8B-B14F-4D97-AF65-F5344CB8AC3E}">
        <p14:creationId xmlns:p14="http://schemas.microsoft.com/office/powerpoint/2010/main" val="41154803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could see in the demo while this works nicely and also durably saves running total decreases in </a:t>
            </a:r>
            <a:r>
              <a:rPr lang="en-US" dirty="0" err="1"/>
              <a:t>hangfire</a:t>
            </a:r>
            <a:r>
              <a:rPr lang="en-US" dirty="0"/>
              <a:t> the more orders we get the more we end up overloading an infrastructure which is not really built for this type of activity. </a:t>
            </a:r>
          </a:p>
          <a:p>
            <a:endParaRPr lang="en-US" dirty="0"/>
          </a:p>
          <a:p>
            <a:r>
              <a:rPr lang="en-US" dirty="0"/>
              <a:t>Furthermore because we are directly modifying the running total in the transaction of the controller it is possible that we end up with concurrency conflicts caused either from the customer ordering a lot of stuff or the running total being decreased while we are trying to add the current total of an order to the running total. Now we are forced to add retry patterns to the client calls as well as to the scheduler infrastructure. Given that the scheduler infrastructure is durable that’s fine but the HTTP client calls are not really durable. So we effectively end up building a poor mans queuing infrastructure on top of HTTP in memory with retries.</a:t>
            </a:r>
          </a:p>
          <a:p>
            <a:endParaRPr lang="en-US" dirty="0"/>
          </a:p>
          <a:p>
            <a:r>
              <a:rPr lang="en-US" dirty="0"/>
              <a:t>To make the next step on our programming evolution towards the future we need a different perspective on the problem. </a:t>
            </a:r>
          </a:p>
        </p:txBody>
      </p:sp>
      <p:sp>
        <p:nvSpPr>
          <p:cNvPr id="4" name="Slide Number Placeholder 3"/>
          <p:cNvSpPr>
            <a:spLocks noGrp="1"/>
          </p:cNvSpPr>
          <p:nvPr>
            <p:ph type="sldNum" sz="quarter" idx="5"/>
          </p:nvPr>
        </p:nvSpPr>
        <p:spPr/>
        <p:txBody>
          <a:bodyPr/>
          <a:lstStyle/>
          <a:p>
            <a:fld id="{9BCA07FD-5BD5-4529-84B0-48DD2C561176}" type="slidenum">
              <a:rPr lang="de-CH" smtClean="0"/>
              <a:t>19</a:t>
            </a:fld>
            <a:endParaRPr lang="de-CH"/>
          </a:p>
        </p:txBody>
      </p:sp>
    </p:spTree>
    <p:extLst>
      <p:ext uri="{BB962C8B-B14F-4D97-AF65-F5344CB8AC3E}">
        <p14:creationId xmlns:p14="http://schemas.microsoft.com/office/powerpoint/2010/main" val="14292559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err="1"/>
              <a:t>Thanks</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20</a:t>
            </a:fld>
            <a:endParaRPr lang="de-CH"/>
          </a:p>
        </p:txBody>
      </p:sp>
    </p:spTree>
    <p:extLst>
      <p:ext uri="{BB962C8B-B14F-4D97-AF65-F5344CB8AC3E}">
        <p14:creationId xmlns:p14="http://schemas.microsoft.com/office/powerpoint/2010/main" val="11713369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21</a:t>
            </a:fld>
            <a:endParaRPr lang="de-CH"/>
          </a:p>
        </p:txBody>
      </p:sp>
    </p:spTree>
    <p:extLst>
      <p:ext uri="{BB962C8B-B14F-4D97-AF65-F5344CB8AC3E}">
        <p14:creationId xmlns:p14="http://schemas.microsoft.com/office/powerpoint/2010/main" val="36704876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22</a:t>
            </a:fld>
            <a:endParaRPr lang="de-CH"/>
          </a:p>
        </p:txBody>
      </p:sp>
    </p:spTree>
    <p:extLst>
      <p:ext uri="{BB962C8B-B14F-4D97-AF65-F5344CB8AC3E}">
        <p14:creationId xmlns:p14="http://schemas.microsoft.com/office/powerpoint/2010/main" val="978782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a:t>
            </a:r>
          </a:p>
          <a:p>
            <a:r>
              <a:rPr lang="en-US" dirty="0"/>
              <a:t>Thanks Captain obvious for this piece of advise</a:t>
            </a:r>
          </a:p>
          <a:p>
            <a:r>
              <a:rPr lang="en-US" dirty="0"/>
              <a:t>(click)</a:t>
            </a:r>
          </a:p>
          <a:p>
            <a:r>
              <a:rPr lang="en-US" dirty="0"/>
              <a:t>Jokes aside when working with clients I see people end up making the same kinds of mistakes repeatedly or more accurately the symptoms are the same. </a:t>
            </a:r>
          </a:p>
          <a:p>
            <a:r>
              <a:rPr lang="en-US" dirty="0"/>
              <a:t>The way that people make mistakes is very different each time so most of it has to do with business logic, so with regards to business logic.</a:t>
            </a:r>
          </a:p>
          <a:p>
            <a:r>
              <a:rPr lang="en-US" dirty="0"/>
              <a:t>I think it's fair to say that all of us in our systems have some kind of complicated business logic. But I want to talk about a specific kind.</a:t>
            </a:r>
          </a:p>
          <a:p>
            <a:r>
              <a:rPr lang="en-US" dirty="0"/>
              <a:t>The kind that involves both commands and queries. </a:t>
            </a:r>
          </a:p>
          <a:p>
            <a:endParaRPr lang="en-US" dirty="0"/>
          </a:p>
          <a:p>
            <a:r>
              <a:rPr lang="en-US" dirty="0"/>
              <a:t>So who is a part of their business logic: sometimes has to look up some additional data?</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a:t>
            </a:fld>
            <a:endParaRPr lang="de-CH"/>
          </a:p>
        </p:txBody>
      </p:sp>
    </p:spTree>
    <p:extLst>
      <p:ext uri="{BB962C8B-B14F-4D97-AF65-F5344CB8AC3E}">
        <p14:creationId xmlns:p14="http://schemas.microsoft.com/office/powerpoint/2010/main" val="2771268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Daniel, </a:t>
            </a:r>
            <a:r>
              <a:rPr lang="en-US"/>
              <a:t>Solution Engineer…</a:t>
            </a:r>
            <a:endParaRPr lang="en-US" dirty="0"/>
          </a:p>
          <a:p>
            <a:r>
              <a:rPr lang="en-US" dirty="0"/>
              <a:t>I live in central</a:t>
            </a:r>
            <a:r>
              <a:rPr lang="en-US" baseline="0" dirty="0"/>
              <a:t> Switzerland. If you want to know more about me listen to episode 77 of developer on fire</a:t>
            </a:r>
            <a:endParaRPr lang="en-US" dirty="0"/>
          </a:p>
          <a:p>
            <a:r>
              <a:rPr lang="en-US" dirty="0"/>
              <a:t>You can reach me on twitter under @</a:t>
            </a:r>
            <a:r>
              <a:rPr lang="en-US" dirty="0" err="1"/>
              <a:t>danielmarbach</a:t>
            </a:r>
            <a:endParaRPr lang="en-US" dirty="0"/>
          </a:p>
          <a:p>
            <a:r>
              <a:rPr lang="en-US" dirty="0"/>
              <a:t>I blog on the particular blog and on my personal blog</a:t>
            </a:r>
          </a:p>
          <a:p>
            <a:r>
              <a:rPr lang="en-US" dirty="0"/>
              <a:t>I’m the lead behind the </a:t>
            </a:r>
            <a:r>
              <a:rPr lang="en-US" dirty="0" err="1"/>
              <a:t>asyncification</a:t>
            </a:r>
            <a:r>
              <a:rPr lang="en-US" baseline="0" dirty="0"/>
              <a:t> of </a:t>
            </a:r>
            <a:r>
              <a:rPr lang="en-US" baseline="0" dirty="0" err="1"/>
              <a:t>NServiceBus</a:t>
            </a:r>
            <a:r>
              <a:rPr lang="en-US" baseline="0" dirty="0"/>
              <a:t> and the ecosystem around it</a:t>
            </a:r>
          </a:p>
          <a:p>
            <a:r>
              <a:rPr lang="en-US" baseline="0" dirty="0"/>
              <a:t>I regularly contribute back ideas and code changes to </a:t>
            </a:r>
            <a:r>
              <a:rPr lang="en-US" baseline="0" dirty="0" err="1"/>
              <a:t>asyncify</a:t>
            </a:r>
            <a:r>
              <a:rPr lang="en-US" baseline="0" dirty="0"/>
              <a:t> the .NET OSS libraries and frameworks out there. So far I contributed to Entity Framework, </a:t>
            </a:r>
            <a:r>
              <a:rPr lang="en-US" baseline="0" dirty="0" err="1"/>
              <a:t>RabbitMQ</a:t>
            </a:r>
            <a:r>
              <a:rPr lang="en-US" baseline="0" dirty="0"/>
              <a:t>, Marten, </a:t>
            </a:r>
            <a:r>
              <a:rPr lang="en-US" baseline="0" dirty="0" err="1"/>
              <a:t>MassTransit</a:t>
            </a:r>
            <a:r>
              <a:rPr lang="en-US" baseline="0" dirty="0"/>
              <a:t>, Quartz.NET and many more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23</a:t>
            </a:fld>
            <a:endParaRPr lang="de-CH"/>
          </a:p>
        </p:txBody>
      </p:sp>
    </p:spTree>
    <p:extLst>
      <p:ext uri="{BB962C8B-B14F-4D97-AF65-F5344CB8AC3E}">
        <p14:creationId xmlns:p14="http://schemas.microsoft.com/office/powerpoint/2010/main" val="881455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Thank you very much</a:t>
            </a:r>
            <a:r>
              <a:rPr lang="de-CH" baseline="0" dirty="0"/>
              <a:t> for listening and see you next time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24</a:t>
            </a:fld>
            <a:endParaRPr lang="de-CH"/>
          </a:p>
        </p:txBody>
      </p:sp>
    </p:spTree>
    <p:extLst>
      <p:ext uri="{BB962C8B-B14F-4D97-AF65-F5344CB8AC3E}">
        <p14:creationId xmlns:p14="http://schemas.microsoft.com/office/powerpoint/2010/main" val="3949593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it turns out that in that area that when you have your most complicated business logic, which often gives the business. The greatest value. That's where we actually have consistency problems that are hiding.</a:t>
            </a:r>
          </a:p>
          <a:p>
            <a:endParaRPr lang="en-US" dirty="0"/>
          </a:p>
          <a:p>
            <a:r>
              <a:rPr lang="en-US" dirty="0"/>
              <a:t>And this is irrespective of whether you're using Command and Query Responsibility Segregation (CQRS) or not.</a:t>
            </a:r>
          </a:p>
          <a:p>
            <a:r>
              <a:rPr lang="en-US" dirty="0"/>
              <a:t>Even if you're using a fully synchronous end to end architecture talking to a fully transactional relational database.</a:t>
            </a:r>
          </a:p>
          <a:p>
            <a:r>
              <a:rPr lang="en-US" dirty="0"/>
              <a:t>These things can bite you</a:t>
            </a:r>
          </a:p>
          <a:p>
            <a:r>
              <a:rPr lang="en-US" dirty="0"/>
              <a:t>So a lot of times everybody's heard about this eventual consistency.</a:t>
            </a:r>
          </a:p>
          <a:p>
            <a:r>
              <a:rPr lang="en-US" dirty="0"/>
              <a:t>you can go use it . Mongo web scale and all those kinds of things,</a:t>
            </a:r>
          </a:p>
          <a:p>
            <a:r>
              <a:rPr lang="en-US" dirty="0"/>
              <a:t>but a lot of organizations say, well, we'd rather Keep it safe and stay with the things that we know</a:t>
            </a:r>
          </a:p>
          <a:p>
            <a:r>
              <a:rPr lang="en-US" dirty="0"/>
              <a:t>I'm here to tell you is that even when you're using this safe architectural choices of doing everything synchronous even when you're using the safe technology choices like using SQL server. Oracle even then, sometimes you could end up with an inconsistent system.</a:t>
            </a:r>
          </a:p>
          <a:p>
            <a:endParaRPr lang="en-US" dirty="0"/>
          </a:p>
          <a:p>
            <a:r>
              <a:rPr lang="en-US" dirty="0"/>
              <a:t>These inconsistency problems get </a:t>
            </a:r>
            <a:r>
              <a:rPr lang="en-US" sz="1200" b="0" i="0" kern="1200" dirty="0">
                <a:solidFill>
                  <a:schemeClr val="tx1"/>
                </a:solidFill>
                <a:effectLst/>
                <a:latin typeface="+mn-lt"/>
                <a:ea typeface="+mn-ea"/>
                <a:cs typeface="+mn-cs"/>
              </a:rPr>
              <a:t>aggravated</a:t>
            </a:r>
            <a:r>
              <a:rPr lang="en-US" dirty="0"/>
              <a:t> in multi user collaborative systems</a:t>
            </a:r>
          </a:p>
        </p:txBody>
      </p:sp>
      <p:sp>
        <p:nvSpPr>
          <p:cNvPr id="4" name="Slide Number Placeholder 3"/>
          <p:cNvSpPr>
            <a:spLocks noGrp="1"/>
          </p:cNvSpPr>
          <p:nvPr>
            <p:ph type="sldNum" sz="quarter" idx="5"/>
          </p:nvPr>
        </p:nvSpPr>
        <p:spPr/>
        <p:txBody>
          <a:bodyPr/>
          <a:lstStyle/>
          <a:p>
            <a:fld id="{9BCA07FD-5BD5-4529-84B0-48DD2C561176}" type="slidenum">
              <a:rPr lang="de-CH" smtClean="0"/>
              <a:t>3</a:t>
            </a:fld>
            <a:endParaRPr lang="de-CH"/>
          </a:p>
        </p:txBody>
      </p:sp>
    </p:spTree>
    <p:extLst>
      <p:ext uri="{BB962C8B-B14F-4D97-AF65-F5344CB8AC3E}">
        <p14:creationId xmlns:p14="http://schemas.microsoft.com/office/powerpoint/2010/main" val="2677560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always on perpetually working your lots of users in parallel type of system has become more and more ubiquitous</a:t>
            </a:r>
          </a:p>
          <a:p>
            <a:r>
              <a:rPr lang="en-US" dirty="0"/>
              <a:t>users expect to be able to access their data. Whenever they want wherever they want and it's not just</a:t>
            </a:r>
          </a:p>
          <a:p>
            <a:r>
              <a:rPr lang="en-US" dirty="0"/>
              <a:t>each user by themselves. When you have a situation where you have users that are only operating on their own data.</a:t>
            </a:r>
          </a:p>
          <a:p>
            <a:r>
              <a:rPr lang="en-US" dirty="0"/>
              <a:t>Life is actually pretty simple I call those types of systems that are multi single user systems.</a:t>
            </a:r>
          </a:p>
          <a:p>
            <a:r>
              <a:rPr lang="en-US" dirty="0"/>
              <a:t>They're kind of like a multi user system, but each user's kind of in their own little data and that's it.</a:t>
            </a:r>
          </a:p>
          <a:p>
            <a:endParaRPr lang="en-US" dirty="0"/>
          </a:p>
          <a:p>
            <a:r>
              <a:rPr lang="en-US" dirty="0"/>
              <a:t>It's when users are able to touch each others data that things start to get even more interesting.</a:t>
            </a:r>
          </a:p>
          <a:p>
            <a:r>
              <a:rPr lang="en-US" dirty="0"/>
              <a:t>Now. Unfortunately, when we look at not just the technologies that we're dealing with, but the programming practices and the paradigms a lot of them are based on that same object oriented thinking Well, you write objects and you persist.</a:t>
            </a:r>
          </a:p>
          <a:p>
            <a:r>
              <a:rPr lang="en-US" dirty="0"/>
              <a:t>These objects in some kind of database and. It works or at least it works on your machine</a:t>
            </a:r>
          </a:p>
          <a:p>
            <a:r>
              <a:rPr lang="en-US" dirty="0"/>
              <a:t>pretty well. Then you put it in production in some kind of problems happen.</a:t>
            </a:r>
          </a:p>
          <a:p>
            <a:r>
              <a:rPr lang="en-US" dirty="0"/>
              <a:t>Usually the way that we address consistency concerns when we</a:t>
            </a:r>
          </a:p>
          <a:p>
            <a:r>
              <a:rPr lang="en-US" dirty="0"/>
              <a:t>have multiple users operating on the same set of data is using things like optimistic concurrency who's heard of optimistic</a:t>
            </a:r>
          </a:p>
          <a:p>
            <a:r>
              <a:rPr lang="en-US" dirty="0"/>
              <a:t>Concurrency? </a:t>
            </a:r>
          </a:p>
          <a:p>
            <a:r>
              <a:rPr lang="en-US" dirty="0"/>
              <a:t>So we got our traditional first one wins in last one wins concurrency where first one wins means first user that get in get</a:t>
            </a:r>
          </a:p>
          <a:p>
            <a:r>
              <a:rPr lang="en-US" dirty="0"/>
              <a:t>their changes done last one has to redo their changes.</a:t>
            </a:r>
          </a:p>
          <a:p>
            <a:r>
              <a:rPr lang="en-US" dirty="0"/>
              <a:t>Sometimes this gets even more interesting when we jump into a user and themselves.</a:t>
            </a:r>
          </a:p>
          <a:p>
            <a:r>
              <a:rPr lang="en-US" dirty="0"/>
              <a:t>And the users table to do things relatively quickly.</a:t>
            </a:r>
          </a:p>
          <a:p>
            <a:r>
              <a:rPr lang="en-US" dirty="0"/>
              <a:t>So let's jump right into code.</a:t>
            </a:r>
          </a:p>
        </p:txBody>
      </p:sp>
      <p:sp>
        <p:nvSpPr>
          <p:cNvPr id="4" name="Slide Number Placeholder 3"/>
          <p:cNvSpPr>
            <a:spLocks noGrp="1"/>
          </p:cNvSpPr>
          <p:nvPr>
            <p:ph type="sldNum" sz="quarter" idx="5"/>
          </p:nvPr>
        </p:nvSpPr>
        <p:spPr/>
        <p:txBody>
          <a:bodyPr/>
          <a:lstStyle/>
          <a:p>
            <a:fld id="{9BCA07FD-5BD5-4529-84B0-48DD2C561176}" type="slidenum">
              <a:rPr lang="de-CH" smtClean="0"/>
              <a:t>4</a:t>
            </a:fld>
            <a:endParaRPr lang="de-CH"/>
          </a:p>
        </p:txBody>
      </p:sp>
    </p:spTree>
    <p:extLst>
      <p:ext uri="{BB962C8B-B14F-4D97-AF65-F5344CB8AC3E}">
        <p14:creationId xmlns:p14="http://schemas.microsoft.com/office/powerpoint/2010/main" val="2756952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traditional innocuous type of domain object that you’ve probably seen the order object everybody when giving some sort of presentation always reverts to retail. So boring as I am I will follow that.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Briefly explain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5</a:t>
            </a:fld>
            <a:endParaRPr lang="en-US"/>
          </a:p>
        </p:txBody>
      </p:sp>
    </p:spTree>
    <p:extLst>
      <p:ext uri="{BB962C8B-B14F-4D97-AF65-F5344CB8AC3E}">
        <p14:creationId xmlns:p14="http://schemas.microsoft.com/office/powerpoint/2010/main" val="1614220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order controller is implementing some. I wouldn't call this complicated business logic, but we got a new business requirement that says as</a:t>
            </a:r>
          </a:p>
          <a:p>
            <a:r>
              <a:rPr lang="en-US" dirty="0"/>
              <a:t>a part of processing a new order. We want to decide under which conditions a customer is going to be getting a discount now.</a:t>
            </a:r>
          </a:p>
          <a:p>
            <a:endParaRPr lang="en-US" dirty="0"/>
          </a:p>
          <a:p>
            <a:r>
              <a:rPr lang="en-US" dirty="0"/>
              <a:t>The customer that is submitting this order in the past week did more than $500 euros Swiss Francs Norwegian kroner Swedish kroner Danish kroner whatever your currency of choice. Then they get a discount. And if not, they don’t.</a:t>
            </a:r>
          </a:p>
          <a:p>
            <a:endParaRPr lang="en-US" dirty="0"/>
          </a:p>
          <a:p>
            <a:r>
              <a:rPr lang="en-US" dirty="0"/>
              <a:t>Your average developer looks at the requirement implements this code doesn't really think twice checks that it works</a:t>
            </a:r>
          </a:p>
          <a:p>
            <a:endParaRPr lang="en-US" dirty="0"/>
          </a:p>
          <a:p>
            <a:r>
              <a:rPr lang="en-US" dirty="0"/>
              <a:t>The area where things become a little bit tricky is what happens if it’s 2 or more users.</a:t>
            </a:r>
          </a:p>
          <a:p>
            <a:r>
              <a:rPr lang="en-US" dirty="0"/>
              <a:t>But the customer in essence is an account and we can have multiple users from the same account buying stuff on the same account. So we have two or more users at the same time, both of them are submitting an order.</a:t>
            </a:r>
          </a:p>
          <a:p>
            <a:endParaRPr lang="en-US" dirty="0"/>
          </a:p>
          <a:p>
            <a:r>
              <a:rPr lang="en-US" dirty="0"/>
              <a:t>Run demo</a:t>
            </a:r>
          </a:p>
          <a:p>
            <a:endParaRPr lang="en-US" dirty="0"/>
          </a:p>
          <a:p>
            <a:r>
              <a:rPr lang="en-US" dirty="0"/>
              <a:t>Alright so imagine 2 threads going through that logic at the same time, where the last week of orders was $300.</a:t>
            </a:r>
          </a:p>
          <a:p>
            <a:r>
              <a:rPr lang="en-US" dirty="0"/>
              <a:t>Each of them is submitting a new $300 order.</a:t>
            </a:r>
          </a:p>
          <a:p>
            <a:r>
              <a:rPr lang="en-US" dirty="0"/>
              <a:t>Both of the logic goes down to the database. Both threads go to the database take a look at all of the existing orders.</a:t>
            </a:r>
          </a:p>
          <a:p>
            <a:r>
              <a:rPr lang="en-US" dirty="0"/>
              <a:t>Oh. No, we've only got $300 worth of orders</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6</a:t>
            </a:fld>
            <a:endParaRPr lang="de-CH"/>
          </a:p>
        </p:txBody>
      </p:sp>
    </p:spTree>
    <p:extLst>
      <p:ext uri="{BB962C8B-B14F-4D97-AF65-F5344CB8AC3E}">
        <p14:creationId xmlns:p14="http://schemas.microsoft.com/office/powerpoint/2010/main" val="3628644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one of the order the customer didn’t get a discount. You can imagine this gets worse the more concurrent requests we get from the same customer. Where if these users just made their requests a couple of seconds apart, then one of them would have gotten a discount.</a:t>
            </a:r>
          </a:p>
        </p:txBody>
      </p:sp>
      <p:sp>
        <p:nvSpPr>
          <p:cNvPr id="4" name="Slide Number Placeholder 3"/>
          <p:cNvSpPr>
            <a:spLocks noGrp="1"/>
          </p:cNvSpPr>
          <p:nvPr>
            <p:ph type="sldNum" sz="quarter" idx="5"/>
          </p:nvPr>
        </p:nvSpPr>
        <p:spPr/>
        <p:txBody>
          <a:bodyPr/>
          <a:lstStyle/>
          <a:p>
            <a:fld id="{9BCA07FD-5BD5-4529-84B0-48DD2C561176}" type="slidenum">
              <a:rPr lang="de-CH" smtClean="0"/>
              <a:t>7</a:t>
            </a:fld>
            <a:endParaRPr lang="de-CH"/>
          </a:p>
        </p:txBody>
      </p:sp>
    </p:spTree>
    <p:extLst>
      <p:ext uri="{BB962C8B-B14F-4D97-AF65-F5344CB8AC3E}">
        <p14:creationId xmlns:p14="http://schemas.microsoft.com/office/powerpoint/2010/main" val="1520238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that's not a very nice thing to do when you think about it, I mean, ultimately, we are penalizing our users.</a:t>
            </a:r>
          </a:p>
          <a:p>
            <a:r>
              <a:rPr lang="en-US" dirty="0"/>
              <a:t>For this type of behavior for purchasing too quickly.</a:t>
            </a:r>
          </a:p>
          <a:p>
            <a:endParaRPr lang="en-US" dirty="0"/>
          </a:p>
          <a:p>
            <a:r>
              <a:rPr lang="en-US" dirty="0"/>
              <a:t>How we ended up here to begin with? So this idea about processing these types of things in real time before that, we had the good old solutions. For any kind of data crunching we wrote our good old batch jobs</a:t>
            </a:r>
          </a:p>
        </p:txBody>
      </p:sp>
      <p:sp>
        <p:nvSpPr>
          <p:cNvPr id="4" name="Slide Number Placeholder 3"/>
          <p:cNvSpPr>
            <a:spLocks noGrp="1"/>
          </p:cNvSpPr>
          <p:nvPr>
            <p:ph type="sldNum" sz="quarter" idx="5"/>
          </p:nvPr>
        </p:nvSpPr>
        <p:spPr/>
        <p:txBody>
          <a:bodyPr/>
          <a:lstStyle/>
          <a:p>
            <a:fld id="{9BCA07FD-5BD5-4529-84B0-48DD2C561176}" type="slidenum">
              <a:rPr lang="de-CH" smtClean="0"/>
              <a:t>8</a:t>
            </a:fld>
            <a:endParaRPr lang="de-CH"/>
          </a:p>
        </p:txBody>
      </p:sp>
    </p:spTree>
    <p:extLst>
      <p:ext uri="{BB962C8B-B14F-4D97-AF65-F5344CB8AC3E}">
        <p14:creationId xmlns:p14="http://schemas.microsoft.com/office/powerpoint/2010/main" val="3762769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Something that would run nightly back somebody comes along Yanks,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lever and the machine starts humming.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if it goes to the database and a whole bunch of stuff.</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 code that might look like something like that,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9</a:t>
            </a:fld>
            <a:endParaRPr lang="en-US"/>
          </a:p>
        </p:txBody>
      </p:sp>
    </p:spTree>
    <p:extLst>
      <p:ext uri="{BB962C8B-B14F-4D97-AF65-F5344CB8AC3E}">
        <p14:creationId xmlns:p14="http://schemas.microsoft.com/office/powerpoint/2010/main" val="2356331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02.05.2019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87815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02.05.2019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479173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02.05.2019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005094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2EAEABE-1D59-4413-813E-803E21872067}" type="datetimeFigureOut">
              <a:rPr lang="de-CH" smtClean="0"/>
              <a:t>02.05.2019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74106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EAEABE-1D59-4413-813E-803E21872067}" type="datetimeFigureOut">
              <a:rPr lang="de-CH" smtClean="0"/>
              <a:t>02.05.2019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1156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EAEABE-1D59-4413-813E-803E21872067}" type="datetimeFigureOut">
              <a:rPr lang="de-CH" smtClean="0"/>
              <a:t>02.05.2019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3308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EAEABE-1D59-4413-813E-803E21872067}" type="datetimeFigureOut">
              <a:rPr lang="de-CH" smtClean="0"/>
              <a:t>02.05.2019</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2825292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EAEABE-1D59-4413-813E-803E21872067}" type="datetimeFigureOut">
              <a:rPr lang="de-CH" smtClean="0"/>
              <a:t>02.05.2019</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1148870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EAEABE-1D59-4413-813E-803E21872067}" type="datetimeFigureOut">
              <a:rPr lang="de-CH" smtClean="0"/>
              <a:t>02.05.2019</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479437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02.05.2019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74398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02.05.2019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a:t>
            </a:fld>
            <a:endParaRPr lang="de-CH"/>
          </a:p>
        </p:txBody>
      </p:sp>
    </p:spTree>
    <p:extLst>
      <p:ext uri="{BB962C8B-B14F-4D97-AF65-F5344CB8AC3E}">
        <p14:creationId xmlns:p14="http://schemas.microsoft.com/office/powerpoint/2010/main" val="3192997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EAEABE-1D59-4413-813E-803E21872067}" type="datetimeFigureOut">
              <a:rPr lang="de-CH" smtClean="0"/>
              <a:t>02.05.2019</a:t>
            </a:fld>
            <a:endParaRPr lang="de-C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CF880-6CB5-48AB-8FAF-28C50F70DB25}" type="slidenum">
              <a:rPr lang="de-CH" smtClean="0"/>
              <a:t>‹#›</a:t>
            </a:fld>
            <a:endParaRPr lang="de-CH"/>
          </a:p>
        </p:txBody>
      </p:sp>
    </p:spTree>
    <p:extLst>
      <p:ext uri="{BB962C8B-B14F-4D97-AF65-F5344CB8AC3E}">
        <p14:creationId xmlns:p14="http://schemas.microsoft.com/office/powerpoint/2010/main" val="82068371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Yanone Kaffeesatz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Yanone Kaffeesatz Regular"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Yanone Kaffeesatz Regular"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Yanone Kaffeesatz Regular"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66872" y="2705725"/>
            <a:ext cx="10265434" cy="1446550"/>
          </a:xfrm>
          <a:prstGeom prst="rect">
            <a:avLst/>
          </a:prstGeom>
        </p:spPr>
        <p:txBody>
          <a:bodyPr wrap="square">
            <a:spAutoFit/>
          </a:bodyPr>
          <a:lstStyle/>
          <a:p>
            <a:pPr algn="r"/>
            <a:r>
              <a:rPr lang="en-US" sz="8800" dirty="0">
                <a:solidFill>
                  <a:schemeClr val="accent2"/>
                </a:solidFill>
                <a:latin typeface="Yanone Kaffeesatz Regular" panose="02000000000000000000" pitchFamily="2" charset="0"/>
              </a:rPr>
              <a:t>Knock. Knock. Who’s there?</a:t>
            </a:r>
            <a:endParaRPr lang="de-CH" sz="1000" dirty="0"/>
          </a:p>
        </p:txBody>
      </p:sp>
      <p:sp>
        <p:nvSpPr>
          <p:cNvPr id="7" name="Rectangle 6"/>
          <p:cNvSpPr/>
          <p:nvPr/>
        </p:nvSpPr>
        <p:spPr>
          <a:xfrm>
            <a:off x="4428603" y="4075090"/>
            <a:ext cx="6503703" cy="1015663"/>
          </a:xfrm>
          <a:prstGeom prst="rect">
            <a:avLst/>
          </a:prstGeom>
        </p:spPr>
        <p:txBody>
          <a:bodyPr wrap="none">
            <a:spAutoFit/>
          </a:bodyPr>
          <a:lstStyle/>
          <a:p>
            <a:r>
              <a:rPr lang="en-US" sz="6000" dirty="0">
                <a:solidFill>
                  <a:schemeClr val="accent4"/>
                </a:solidFill>
                <a:latin typeface="Yanone Kaffeesatz Regular" panose="02000000000000000000" pitchFamily="2" charset="0"/>
              </a:rPr>
              <a:t>A message from the future</a:t>
            </a:r>
            <a:endParaRPr lang="de-CH" sz="6000" dirty="0">
              <a:solidFill>
                <a:schemeClr val="accent4"/>
              </a:solidFill>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136256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2451517-3616-409E-ADF1-6782DABD843C}"/>
              </a:ext>
            </a:extLst>
          </p:cNvPr>
          <p:cNvPicPr>
            <a:picLocks noChangeAspect="1"/>
          </p:cNvPicPr>
          <p:nvPr/>
        </p:nvPicPr>
        <p:blipFill>
          <a:blip r:embed="rId3"/>
          <a:stretch>
            <a:fillRect/>
          </a:stretch>
        </p:blipFill>
        <p:spPr>
          <a:xfrm>
            <a:off x="2455400" y="103606"/>
            <a:ext cx="7171200" cy="6754394"/>
          </a:xfrm>
          <a:prstGeom prst="rect">
            <a:avLst/>
          </a:prstGeom>
        </p:spPr>
      </p:pic>
    </p:spTree>
    <p:extLst>
      <p:ext uri="{BB962C8B-B14F-4D97-AF65-F5344CB8AC3E}">
        <p14:creationId xmlns:p14="http://schemas.microsoft.com/office/powerpoint/2010/main" val="334282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FB3E768-D2CD-4018-AB85-EB9652D6F352}"/>
              </a:ext>
            </a:extLst>
          </p:cNvPr>
          <p:cNvPicPr>
            <a:picLocks noChangeAspect="1"/>
          </p:cNvPicPr>
          <p:nvPr/>
        </p:nvPicPr>
        <p:blipFill>
          <a:blip r:embed="rId2"/>
          <a:stretch>
            <a:fillRect/>
          </a:stretch>
        </p:blipFill>
        <p:spPr>
          <a:xfrm>
            <a:off x="2204085" y="457200"/>
            <a:ext cx="7939506" cy="5829300"/>
          </a:xfrm>
          <a:prstGeom prst="rect">
            <a:avLst/>
          </a:prstGeom>
        </p:spPr>
      </p:pic>
    </p:spTree>
    <p:extLst>
      <p:ext uri="{BB962C8B-B14F-4D97-AF65-F5344CB8AC3E}">
        <p14:creationId xmlns:p14="http://schemas.microsoft.com/office/powerpoint/2010/main" val="172675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DFD70F-CD4B-476B-BFDA-A46EC252123B}"/>
              </a:ext>
            </a:extLst>
          </p:cNvPr>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865515" y="1811388"/>
            <a:ext cx="8460971"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Rethink</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3088017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E5571DEA-7596-455F-99B7-09079025FB7A}"/>
              </a:ext>
            </a:extLst>
          </p:cNvPr>
          <p:cNvCxnSpPr/>
          <p:nvPr/>
        </p:nvCxnSpPr>
        <p:spPr bwMode="auto">
          <a:xfrm>
            <a:off x="1981200" y="34290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C266D3E0-4501-4F97-A370-73ED8A5E7E11}"/>
              </a:ext>
            </a:extLst>
          </p:cNvPr>
          <p:cNvSpPr/>
          <p:nvPr/>
        </p:nvSpPr>
        <p:spPr bwMode="auto">
          <a:xfrm>
            <a:off x="25146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6" name="Oval 5">
            <a:extLst>
              <a:ext uri="{FF2B5EF4-FFF2-40B4-BE49-F238E27FC236}">
                <a16:creationId xmlns:a16="http://schemas.microsoft.com/office/drawing/2014/main" id="{F18F4AD5-3C12-433E-BEE5-E31E76B58FC8}"/>
              </a:ext>
            </a:extLst>
          </p:cNvPr>
          <p:cNvSpPr/>
          <p:nvPr/>
        </p:nvSpPr>
        <p:spPr bwMode="auto">
          <a:xfrm>
            <a:off x="32004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7" name="Oval 6">
            <a:extLst>
              <a:ext uri="{FF2B5EF4-FFF2-40B4-BE49-F238E27FC236}">
                <a16:creationId xmlns:a16="http://schemas.microsoft.com/office/drawing/2014/main" id="{77580492-A5A3-4F8B-84DC-DBF4673AB002}"/>
              </a:ext>
            </a:extLst>
          </p:cNvPr>
          <p:cNvSpPr/>
          <p:nvPr/>
        </p:nvSpPr>
        <p:spPr bwMode="auto">
          <a:xfrm>
            <a:off x="45720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8" name="Oval 7">
            <a:extLst>
              <a:ext uri="{FF2B5EF4-FFF2-40B4-BE49-F238E27FC236}">
                <a16:creationId xmlns:a16="http://schemas.microsoft.com/office/drawing/2014/main" id="{C1D07F5E-50E2-42F2-9252-9BF119EF8224}"/>
              </a:ext>
            </a:extLst>
          </p:cNvPr>
          <p:cNvSpPr/>
          <p:nvPr/>
        </p:nvSpPr>
        <p:spPr bwMode="auto">
          <a:xfrm>
            <a:off x="489712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9" name="Oval 8">
            <a:extLst>
              <a:ext uri="{FF2B5EF4-FFF2-40B4-BE49-F238E27FC236}">
                <a16:creationId xmlns:a16="http://schemas.microsoft.com/office/drawing/2014/main" id="{374C971E-BF95-4A1B-814F-206AAA28B6A7}"/>
              </a:ext>
            </a:extLst>
          </p:cNvPr>
          <p:cNvSpPr/>
          <p:nvPr/>
        </p:nvSpPr>
        <p:spPr bwMode="auto">
          <a:xfrm>
            <a:off x="5582920" y="32766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0" name="Oval 9">
            <a:extLst>
              <a:ext uri="{FF2B5EF4-FFF2-40B4-BE49-F238E27FC236}">
                <a16:creationId xmlns:a16="http://schemas.microsoft.com/office/drawing/2014/main" id="{E0FCA3B2-6D9F-48EF-B30F-21D1BAD7BE6F}"/>
              </a:ext>
            </a:extLst>
          </p:cNvPr>
          <p:cNvSpPr/>
          <p:nvPr/>
        </p:nvSpPr>
        <p:spPr bwMode="auto">
          <a:xfrm>
            <a:off x="69164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1" name="Oval 10">
            <a:extLst>
              <a:ext uri="{FF2B5EF4-FFF2-40B4-BE49-F238E27FC236}">
                <a16:creationId xmlns:a16="http://schemas.microsoft.com/office/drawing/2014/main" id="{D140289A-966B-4F66-938E-A02188BBA6F2}"/>
              </a:ext>
            </a:extLst>
          </p:cNvPr>
          <p:cNvSpPr/>
          <p:nvPr/>
        </p:nvSpPr>
        <p:spPr bwMode="auto">
          <a:xfrm>
            <a:off x="7068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2" name="Oval 11">
            <a:extLst>
              <a:ext uri="{FF2B5EF4-FFF2-40B4-BE49-F238E27FC236}">
                <a16:creationId xmlns:a16="http://schemas.microsoft.com/office/drawing/2014/main" id="{C9E66DFE-C36F-4493-8E40-74D0862F235C}"/>
              </a:ext>
            </a:extLst>
          </p:cNvPr>
          <p:cNvSpPr/>
          <p:nvPr/>
        </p:nvSpPr>
        <p:spPr bwMode="auto">
          <a:xfrm>
            <a:off x="7449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3" name="Oval 12">
            <a:extLst>
              <a:ext uri="{FF2B5EF4-FFF2-40B4-BE49-F238E27FC236}">
                <a16:creationId xmlns:a16="http://schemas.microsoft.com/office/drawing/2014/main" id="{C2C1AC74-D49D-42B3-AC81-574F8DBCB09F}"/>
              </a:ext>
            </a:extLst>
          </p:cNvPr>
          <p:cNvSpPr/>
          <p:nvPr/>
        </p:nvSpPr>
        <p:spPr bwMode="auto">
          <a:xfrm>
            <a:off x="82499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4" name="Oval 13">
            <a:extLst>
              <a:ext uri="{FF2B5EF4-FFF2-40B4-BE49-F238E27FC236}">
                <a16:creationId xmlns:a16="http://schemas.microsoft.com/office/drawing/2014/main" id="{43B560B4-D62F-436D-83AE-350BEA81F025}"/>
              </a:ext>
            </a:extLst>
          </p:cNvPr>
          <p:cNvSpPr/>
          <p:nvPr/>
        </p:nvSpPr>
        <p:spPr bwMode="auto">
          <a:xfrm>
            <a:off x="9372600" y="32664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cxnSp>
        <p:nvCxnSpPr>
          <p:cNvPr id="15" name="Straight Arrow Connector 14">
            <a:extLst>
              <a:ext uri="{FF2B5EF4-FFF2-40B4-BE49-F238E27FC236}">
                <a16:creationId xmlns:a16="http://schemas.microsoft.com/office/drawing/2014/main" id="{2B45F7BC-D3A0-4117-B434-1077CF0B96CA}"/>
              </a:ext>
            </a:extLst>
          </p:cNvPr>
          <p:cNvCxnSpPr>
            <a:cxnSpLocks/>
          </p:cNvCxnSpPr>
          <p:nvPr/>
        </p:nvCxnSpPr>
        <p:spPr bwMode="auto">
          <a:xfrm flipH="1">
            <a:off x="6781800" y="3886200"/>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B497888-F375-4181-9B73-CBEA9F7B5043}"/>
              </a:ext>
            </a:extLst>
          </p:cNvPr>
          <p:cNvSpPr txBox="1"/>
          <p:nvPr/>
        </p:nvSpPr>
        <p:spPr>
          <a:xfrm>
            <a:off x="7588521" y="3976600"/>
            <a:ext cx="1322798" cy="707886"/>
          </a:xfrm>
          <a:prstGeom prst="rect">
            <a:avLst/>
          </a:prstGeom>
          <a:noFill/>
        </p:spPr>
        <p:txBody>
          <a:bodyPr wrap="none" rtlCol="0">
            <a:spAutoFit/>
          </a:bodyPr>
          <a:lstStyle/>
          <a:p>
            <a:r>
              <a:rPr lang="en-GB" sz="4000" dirty="0">
                <a:solidFill>
                  <a:srgbClr val="FFCB35"/>
                </a:solidFill>
                <a:latin typeface="Yanone Kaffeesatz Regular" panose="02000000000000000000" pitchFamily="2" charset="0"/>
              </a:rPr>
              <a:t>1 week</a:t>
            </a:r>
          </a:p>
        </p:txBody>
      </p:sp>
      <p:sp>
        <p:nvSpPr>
          <p:cNvPr id="19" name="TextBox 18">
            <a:extLst>
              <a:ext uri="{FF2B5EF4-FFF2-40B4-BE49-F238E27FC236}">
                <a16:creationId xmlns:a16="http://schemas.microsoft.com/office/drawing/2014/main" id="{990F70B3-8A30-4DB0-91E8-CDA14AE5E85F}"/>
              </a:ext>
            </a:extLst>
          </p:cNvPr>
          <p:cNvSpPr txBox="1"/>
          <p:nvPr/>
        </p:nvSpPr>
        <p:spPr>
          <a:xfrm>
            <a:off x="7181473" y="4787743"/>
            <a:ext cx="2441694" cy="584775"/>
          </a:xfrm>
          <a:prstGeom prst="rect">
            <a:avLst/>
          </a:prstGeom>
          <a:noFill/>
        </p:spPr>
        <p:txBody>
          <a:bodyPr wrap="none" rtlCol="0">
            <a:spAutoFit/>
          </a:bodyPr>
          <a:lstStyle/>
          <a:p>
            <a:r>
              <a:rPr lang="en-GB" sz="3200" dirty="0">
                <a:solidFill>
                  <a:schemeClr val="tx2"/>
                </a:solidFill>
                <a:latin typeface="Yanone Kaffeesatz Regular" panose="02000000000000000000" pitchFamily="2" charset="0"/>
              </a:rPr>
              <a:t>Sum(o =&gt; </a:t>
            </a:r>
            <a:r>
              <a:rPr lang="en-GB" sz="3200" dirty="0" err="1">
                <a:solidFill>
                  <a:schemeClr val="tx2"/>
                </a:solidFill>
                <a:latin typeface="Yanone Kaffeesatz Regular" panose="02000000000000000000" pitchFamily="2" charset="0"/>
              </a:rPr>
              <a:t>o.Total</a:t>
            </a:r>
            <a:r>
              <a:rPr lang="en-GB" sz="3200" dirty="0">
                <a:solidFill>
                  <a:schemeClr val="tx2"/>
                </a:solidFill>
                <a:latin typeface="Yanone Kaffeesatz Regular" panose="02000000000000000000" pitchFamily="2" charset="0"/>
              </a:rPr>
              <a:t>)</a:t>
            </a:r>
          </a:p>
        </p:txBody>
      </p:sp>
      <p:sp>
        <p:nvSpPr>
          <p:cNvPr id="16" name="TextBox 15">
            <a:extLst>
              <a:ext uri="{FF2B5EF4-FFF2-40B4-BE49-F238E27FC236}">
                <a16:creationId xmlns:a16="http://schemas.microsoft.com/office/drawing/2014/main" id="{658DFC29-E99D-4AE0-B6C2-3608B6708DAC}"/>
              </a:ext>
            </a:extLst>
          </p:cNvPr>
          <p:cNvSpPr txBox="1"/>
          <p:nvPr/>
        </p:nvSpPr>
        <p:spPr>
          <a:xfrm>
            <a:off x="9954260" y="2886050"/>
            <a:ext cx="269626" cy="461665"/>
          </a:xfrm>
          <a:prstGeom prst="rect">
            <a:avLst/>
          </a:prstGeom>
          <a:noFill/>
        </p:spPr>
        <p:txBody>
          <a:bodyPr wrap="none" rtlCol="0">
            <a:spAutoFit/>
          </a:bodyPr>
          <a:lstStyle/>
          <a:p>
            <a:r>
              <a:rPr lang="en-GB" sz="2400" i="1" dirty="0">
                <a:solidFill>
                  <a:schemeClr val="tx2"/>
                </a:solidFill>
                <a:latin typeface="Lato" panose="020F0502020204030203" pitchFamily="34" charset="0"/>
              </a:rPr>
              <a:t>t</a:t>
            </a:r>
          </a:p>
        </p:txBody>
      </p:sp>
    </p:spTree>
    <p:extLst>
      <p:ext uri="{BB962C8B-B14F-4D97-AF65-F5344CB8AC3E}">
        <p14:creationId xmlns:p14="http://schemas.microsoft.com/office/powerpoint/2010/main" val="230814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wipe(right)">
                                      <p:cBhvr>
                                        <p:cTn id="49" dur="500"/>
                                        <p:tgtEl>
                                          <p:spTgt spid="15"/>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right)">
                                      <p:cBhvr>
                                        <p:cTn id="52" dur="500"/>
                                        <p:tgtEl>
                                          <p:spTgt spid="18"/>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D742959D-8AB5-437E-A736-92B8EE850013}"/>
              </a:ext>
            </a:extLst>
          </p:cNvPr>
          <p:cNvCxnSpPr/>
          <p:nvPr/>
        </p:nvCxnSpPr>
        <p:spPr bwMode="auto">
          <a:xfrm>
            <a:off x="1981200" y="13716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B7B12175-28FE-42C7-A4F9-11176D5255E2}"/>
              </a:ext>
            </a:extLst>
          </p:cNvPr>
          <p:cNvSpPr/>
          <p:nvPr/>
        </p:nvSpPr>
        <p:spPr bwMode="auto">
          <a:xfrm>
            <a:off x="25146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4" name="Oval 3">
            <a:extLst>
              <a:ext uri="{FF2B5EF4-FFF2-40B4-BE49-F238E27FC236}">
                <a16:creationId xmlns:a16="http://schemas.microsoft.com/office/drawing/2014/main" id="{1FD475FC-A699-4A9C-8DE6-5F447EACA982}"/>
              </a:ext>
            </a:extLst>
          </p:cNvPr>
          <p:cNvSpPr/>
          <p:nvPr/>
        </p:nvSpPr>
        <p:spPr bwMode="auto">
          <a:xfrm>
            <a:off x="32004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5" name="Oval 4">
            <a:extLst>
              <a:ext uri="{FF2B5EF4-FFF2-40B4-BE49-F238E27FC236}">
                <a16:creationId xmlns:a16="http://schemas.microsoft.com/office/drawing/2014/main" id="{AE567AAC-DFD4-4817-8E1F-301284135737}"/>
              </a:ext>
            </a:extLst>
          </p:cNvPr>
          <p:cNvSpPr/>
          <p:nvPr/>
        </p:nvSpPr>
        <p:spPr bwMode="auto">
          <a:xfrm>
            <a:off x="45720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6" name="TextBox 5">
            <a:extLst>
              <a:ext uri="{FF2B5EF4-FFF2-40B4-BE49-F238E27FC236}">
                <a16:creationId xmlns:a16="http://schemas.microsoft.com/office/drawing/2014/main" id="{2F9405C5-4E4E-49C5-8B3B-43B4D9D370F0}"/>
              </a:ext>
            </a:extLst>
          </p:cNvPr>
          <p:cNvSpPr txBox="1"/>
          <p:nvPr/>
        </p:nvSpPr>
        <p:spPr>
          <a:xfrm>
            <a:off x="2519681" y="1981201"/>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8" name="Straight Arrow Connector 7">
            <a:extLst>
              <a:ext uri="{FF2B5EF4-FFF2-40B4-BE49-F238E27FC236}">
                <a16:creationId xmlns:a16="http://schemas.microsoft.com/office/drawing/2014/main" id="{31278693-75E7-4841-9F04-60193AFC076C}"/>
              </a:ext>
            </a:extLst>
          </p:cNvPr>
          <p:cNvCxnSpPr>
            <a:cxnSpLocks/>
          </p:cNvCxnSpPr>
          <p:nvPr/>
        </p:nvCxnSpPr>
        <p:spPr bwMode="auto">
          <a:xfrm>
            <a:off x="2656840" y="2593032"/>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1D6BAC5-9B10-474A-8473-0E1874F7666A}"/>
              </a:ext>
            </a:extLst>
          </p:cNvPr>
          <p:cNvSpPr txBox="1"/>
          <p:nvPr/>
        </p:nvSpPr>
        <p:spPr>
          <a:xfrm>
            <a:off x="5257801" y="2669233"/>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2" name="TextBox 11">
            <a:extLst>
              <a:ext uri="{FF2B5EF4-FFF2-40B4-BE49-F238E27FC236}">
                <a16:creationId xmlns:a16="http://schemas.microsoft.com/office/drawing/2014/main" id="{8341F91C-F92D-4645-A3C4-5D8F745B6AAC}"/>
              </a:ext>
            </a:extLst>
          </p:cNvPr>
          <p:cNvSpPr txBox="1"/>
          <p:nvPr/>
        </p:nvSpPr>
        <p:spPr>
          <a:xfrm>
            <a:off x="3446390" y="2669233"/>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13" name="TextBox 12">
            <a:extLst>
              <a:ext uri="{FF2B5EF4-FFF2-40B4-BE49-F238E27FC236}">
                <a16:creationId xmlns:a16="http://schemas.microsoft.com/office/drawing/2014/main" id="{ADAF9B44-A831-43CC-8CFF-AB6E3FA5496D}"/>
              </a:ext>
            </a:extLst>
          </p:cNvPr>
          <p:cNvSpPr txBox="1"/>
          <p:nvPr/>
        </p:nvSpPr>
        <p:spPr>
          <a:xfrm>
            <a:off x="3200401" y="3130898"/>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14" name="Straight Arrow Connector 13">
            <a:extLst>
              <a:ext uri="{FF2B5EF4-FFF2-40B4-BE49-F238E27FC236}">
                <a16:creationId xmlns:a16="http://schemas.microsoft.com/office/drawing/2014/main" id="{A83DF27B-837D-4B8F-B3A1-FE2DE227DAE0}"/>
              </a:ext>
            </a:extLst>
          </p:cNvPr>
          <p:cNvCxnSpPr>
            <a:cxnSpLocks/>
          </p:cNvCxnSpPr>
          <p:nvPr/>
        </p:nvCxnSpPr>
        <p:spPr bwMode="auto">
          <a:xfrm>
            <a:off x="3337560" y="3742729"/>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B78D0A-1969-4C1C-9434-97DC99D4741C}"/>
              </a:ext>
            </a:extLst>
          </p:cNvPr>
          <p:cNvSpPr txBox="1"/>
          <p:nvPr/>
        </p:nvSpPr>
        <p:spPr>
          <a:xfrm>
            <a:off x="5938521" y="3818930"/>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6" name="TextBox 15">
            <a:extLst>
              <a:ext uri="{FF2B5EF4-FFF2-40B4-BE49-F238E27FC236}">
                <a16:creationId xmlns:a16="http://schemas.microsoft.com/office/drawing/2014/main" id="{E1491A2D-DA3D-4BF7-B615-F2D301BF9789}"/>
              </a:ext>
            </a:extLst>
          </p:cNvPr>
          <p:cNvSpPr txBox="1"/>
          <p:nvPr/>
        </p:nvSpPr>
        <p:spPr>
          <a:xfrm>
            <a:off x="4127110" y="3818930"/>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2" name="TextBox 21">
            <a:extLst>
              <a:ext uri="{FF2B5EF4-FFF2-40B4-BE49-F238E27FC236}">
                <a16:creationId xmlns:a16="http://schemas.microsoft.com/office/drawing/2014/main" id="{56D18C52-77EC-4A5A-BAD8-747B95D95D2B}"/>
              </a:ext>
            </a:extLst>
          </p:cNvPr>
          <p:cNvSpPr txBox="1"/>
          <p:nvPr/>
        </p:nvSpPr>
        <p:spPr>
          <a:xfrm>
            <a:off x="4572001" y="4199930"/>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23" name="Straight Arrow Connector 22">
            <a:extLst>
              <a:ext uri="{FF2B5EF4-FFF2-40B4-BE49-F238E27FC236}">
                <a16:creationId xmlns:a16="http://schemas.microsoft.com/office/drawing/2014/main" id="{6D572205-E982-47B7-B265-3FB0F671B921}"/>
              </a:ext>
            </a:extLst>
          </p:cNvPr>
          <p:cNvCxnSpPr>
            <a:cxnSpLocks/>
          </p:cNvCxnSpPr>
          <p:nvPr/>
        </p:nvCxnSpPr>
        <p:spPr bwMode="auto">
          <a:xfrm>
            <a:off x="4709160" y="4811761"/>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C23902B-9152-4C64-90FE-87AC9ED889CB}"/>
              </a:ext>
            </a:extLst>
          </p:cNvPr>
          <p:cNvSpPr txBox="1"/>
          <p:nvPr/>
        </p:nvSpPr>
        <p:spPr>
          <a:xfrm>
            <a:off x="7310121" y="4887962"/>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25" name="TextBox 24">
            <a:extLst>
              <a:ext uri="{FF2B5EF4-FFF2-40B4-BE49-F238E27FC236}">
                <a16:creationId xmlns:a16="http://schemas.microsoft.com/office/drawing/2014/main" id="{7BF50642-CCDC-4C44-BADC-2561FD4B230B}"/>
              </a:ext>
            </a:extLst>
          </p:cNvPr>
          <p:cNvSpPr txBox="1"/>
          <p:nvPr/>
        </p:nvSpPr>
        <p:spPr>
          <a:xfrm>
            <a:off x="5498710" y="4887962"/>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8" name="Oval 27">
            <a:extLst>
              <a:ext uri="{FF2B5EF4-FFF2-40B4-BE49-F238E27FC236}">
                <a16:creationId xmlns:a16="http://schemas.microsoft.com/office/drawing/2014/main" id="{0E8DD3E0-A5C6-48CC-A26E-8FF23AB769DB}"/>
              </a:ext>
            </a:extLst>
          </p:cNvPr>
          <p:cNvSpPr/>
          <p:nvPr/>
        </p:nvSpPr>
        <p:spPr bwMode="auto">
          <a:xfrm>
            <a:off x="489712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29" name="Oval 28">
            <a:extLst>
              <a:ext uri="{FF2B5EF4-FFF2-40B4-BE49-F238E27FC236}">
                <a16:creationId xmlns:a16="http://schemas.microsoft.com/office/drawing/2014/main" id="{64CDC523-18F8-4181-9BE4-5F77330C1EAD}"/>
              </a:ext>
            </a:extLst>
          </p:cNvPr>
          <p:cNvSpPr/>
          <p:nvPr/>
        </p:nvSpPr>
        <p:spPr bwMode="auto">
          <a:xfrm>
            <a:off x="5582920" y="12192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0" name="Oval 29">
            <a:extLst>
              <a:ext uri="{FF2B5EF4-FFF2-40B4-BE49-F238E27FC236}">
                <a16:creationId xmlns:a16="http://schemas.microsoft.com/office/drawing/2014/main" id="{7F8E9DF5-ADBC-45A8-9DAE-5A387F12C46D}"/>
              </a:ext>
            </a:extLst>
          </p:cNvPr>
          <p:cNvSpPr/>
          <p:nvPr/>
        </p:nvSpPr>
        <p:spPr bwMode="auto">
          <a:xfrm>
            <a:off x="69164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1" name="Oval 30">
            <a:extLst>
              <a:ext uri="{FF2B5EF4-FFF2-40B4-BE49-F238E27FC236}">
                <a16:creationId xmlns:a16="http://schemas.microsoft.com/office/drawing/2014/main" id="{EBC4C9AC-D79C-4C22-BAF1-FE510BDF502F}"/>
              </a:ext>
            </a:extLst>
          </p:cNvPr>
          <p:cNvSpPr/>
          <p:nvPr/>
        </p:nvSpPr>
        <p:spPr bwMode="auto">
          <a:xfrm>
            <a:off x="7068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2" name="Oval 31">
            <a:extLst>
              <a:ext uri="{FF2B5EF4-FFF2-40B4-BE49-F238E27FC236}">
                <a16:creationId xmlns:a16="http://schemas.microsoft.com/office/drawing/2014/main" id="{4E0DDBCE-F973-4317-B5C3-2945528A58C6}"/>
              </a:ext>
            </a:extLst>
          </p:cNvPr>
          <p:cNvSpPr/>
          <p:nvPr/>
        </p:nvSpPr>
        <p:spPr bwMode="auto">
          <a:xfrm>
            <a:off x="7449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3" name="Oval 32">
            <a:extLst>
              <a:ext uri="{FF2B5EF4-FFF2-40B4-BE49-F238E27FC236}">
                <a16:creationId xmlns:a16="http://schemas.microsoft.com/office/drawing/2014/main" id="{51FCBA27-4B45-428C-AF34-5A8390A5F67C}"/>
              </a:ext>
            </a:extLst>
          </p:cNvPr>
          <p:cNvSpPr/>
          <p:nvPr/>
        </p:nvSpPr>
        <p:spPr bwMode="auto">
          <a:xfrm>
            <a:off x="82499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4" name="Oval 33">
            <a:extLst>
              <a:ext uri="{FF2B5EF4-FFF2-40B4-BE49-F238E27FC236}">
                <a16:creationId xmlns:a16="http://schemas.microsoft.com/office/drawing/2014/main" id="{73BB4468-2D59-4304-B777-7431DDDBC382}"/>
              </a:ext>
            </a:extLst>
          </p:cNvPr>
          <p:cNvSpPr/>
          <p:nvPr/>
        </p:nvSpPr>
        <p:spPr bwMode="auto">
          <a:xfrm>
            <a:off x="9372600" y="12090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5" name="TextBox 34">
            <a:extLst>
              <a:ext uri="{FF2B5EF4-FFF2-40B4-BE49-F238E27FC236}">
                <a16:creationId xmlns:a16="http://schemas.microsoft.com/office/drawing/2014/main" id="{BA8B2904-FB2D-45A0-9065-9EBCA1197632}"/>
              </a:ext>
            </a:extLst>
          </p:cNvPr>
          <p:cNvSpPr txBox="1"/>
          <p:nvPr/>
        </p:nvSpPr>
        <p:spPr>
          <a:xfrm>
            <a:off x="2514601"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36" name="TextBox 35">
            <a:extLst>
              <a:ext uri="{FF2B5EF4-FFF2-40B4-BE49-F238E27FC236}">
                <a16:creationId xmlns:a16="http://schemas.microsoft.com/office/drawing/2014/main" id="{29A1F676-1EF4-40EA-A45E-F44EA50DE9A6}"/>
              </a:ext>
            </a:extLst>
          </p:cNvPr>
          <p:cNvSpPr txBox="1"/>
          <p:nvPr/>
        </p:nvSpPr>
        <p:spPr>
          <a:xfrm>
            <a:off x="8668035"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27" name="TextBox 26">
            <a:extLst>
              <a:ext uri="{FF2B5EF4-FFF2-40B4-BE49-F238E27FC236}">
                <a16:creationId xmlns:a16="http://schemas.microsoft.com/office/drawing/2014/main" id="{7E9B67E4-01E5-4B07-8C01-1B51DDEAD362}"/>
              </a:ext>
            </a:extLst>
          </p:cNvPr>
          <p:cNvSpPr txBox="1"/>
          <p:nvPr/>
        </p:nvSpPr>
        <p:spPr>
          <a:xfrm>
            <a:off x="9935846" y="828650"/>
            <a:ext cx="288862" cy="523220"/>
          </a:xfrm>
          <a:prstGeom prst="rect">
            <a:avLst/>
          </a:prstGeom>
          <a:noFill/>
        </p:spPr>
        <p:txBody>
          <a:bodyPr wrap="none" rtlCol="0">
            <a:spAutoFit/>
          </a:bodyPr>
          <a:lstStyle/>
          <a:p>
            <a:r>
              <a:rPr lang="en-GB" sz="2800" i="1" dirty="0">
                <a:solidFill>
                  <a:schemeClr val="tx2"/>
                </a:solidFill>
                <a:latin typeface="Yanone Kaffeesatz Regular" panose="02000000000000000000" pitchFamily="2" charset="0"/>
              </a:rPr>
              <a:t>t</a:t>
            </a:r>
          </a:p>
        </p:txBody>
      </p:sp>
    </p:spTree>
    <p:extLst>
      <p:ext uri="{BB962C8B-B14F-4D97-AF65-F5344CB8AC3E}">
        <p14:creationId xmlns:p14="http://schemas.microsoft.com/office/powerpoint/2010/main" val="203855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left)">
                                      <p:cBhvr>
                                        <p:cTn id="45" dur="500"/>
                                        <p:tgtEl>
                                          <p:spTgt spid="1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wipe(left)">
                                      <p:cBhvr>
                                        <p:cTn id="58" dur="500"/>
                                        <p:tgtEl>
                                          <p:spTgt spid="5"/>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500"/>
                                        <p:tgtEl>
                                          <p:spTgt spid="23"/>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left)">
                                      <p:cBhvr>
                                        <p:cTn id="71" dur="500"/>
                                        <p:tgtEl>
                                          <p:spTgt spid="25"/>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fade">
                                      <p:cBhvr>
                                        <p:cTn id="76" dur="500"/>
                                        <p:tgtEl>
                                          <p:spTgt spid="24"/>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0" nodeType="click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wipe(left)">
                                      <p:cBhvr>
                                        <p:cTn id="81" dur="500"/>
                                        <p:tgtEl>
                                          <p:spTgt spid="28"/>
                                        </p:tgtEl>
                                      </p:cBhvr>
                                    </p:animEffect>
                                  </p:childTnLst>
                                </p:cTn>
                              </p:par>
                            </p:childTnLst>
                          </p:cTn>
                        </p:par>
                        <p:par>
                          <p:cTn id="82" fill="hold">
                            <p:stCondLst>
                              <p:cond delay="500"/>
                            </p:stCondLst>
                            <p:childTnLst>
                              <p:par>
                                <p:cTn id="83" presetID="22" presetClass="entr" presetSubtype="8" fill="hold" grpId="0" nodeType="after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left)">
                                      <p:cBhvr>
                                        <p:cTn id="85" dur="500"/>
                                        <p:tgtEl>
                                          <p:spTgt spid="29"/>
                                        </p:tgtEl>
                                      </p:cBhvr>
                                    </p:animEffect>
                                  </p:childTnLst>
                                </p:cTn>
                              </p:par>
                            </p:childTnLst>
                          </p:cTn>
                        </p:par>
                        <p:par>
                          <p:cTn id="86" fill="hold">
                            <p:stCondLst>
                              <p:cond delay="1000"/>
                            </p:stCondLst>
                            <p:childTnLst>
                              <p:par>
                                <p:cTn id="87" presetID="22" presetClass="entr" presetSubtype="8" fill="hold" grpId="0" nodeType="after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wipe(left)">
                                      <p:cBhvr>
                                        <p:cTn id="89" dur="500"/>
                                        <p:tgtEl>
                                          <p:spTgt spid="30"/>
                                        </p:tgtEl>
                                      </p:cBhvr>
                                    </p:animEffect>
                                  </p:childTnLst>
                                </p:cTn>
                              </p:par>
                            </p:childTnLst>
                          </p:cTn>
                        </p:par>
                        <p:par>
                          <p:cTn id="90" fill="hold">
                            <p:stCondLst>
                              <p:cond delay="1500"/>
                            </p:stCondLst>
                            <p:childTnLst>
                              <p:par>
                                <p:cTn id="91" presetID="22" presetClass="entr" presetSubtype="8" fill="hold" grpId="0" nodeType="after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wipe(left)">
                                      <p:cBhvr>
                                        <p:cTn id="93" dur="500"/>
                                        <p:tgtEl>
                                          <p:spTgt spid="31"/>
                                        </p:tgtEl>
                                      </p:cBhvr>
                                    </p:animEffect>
                                  </p:childTnLst>
                                </p:cTn>
                              </p:par>
                            </p:childTnLst>
                          </p:cTn>
                        </p:par>
                        <p:par>
                          <p:cTn id="94" fill="hold">
                            <p:stCondLst>
                              <p:cond delay="2000"/>
                            </p:stCondLst>
                            <p:childTnLst>
                              <p:par>
                                <p:cTn id="95" presetID="22" presetClass="entr" presetSubtype="8" fill="hold" grpId="0" nodeType="after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wipe(left)">
                                      <p:cBhvr>
                                        <p:cTn id="97" dur="500"/>
                                        <p:tgtEl>
                                          <p:spTgt spid="32"/>
                                        </p:tgtEl>
                                      </p:cBhvr>
                                    </p:animEffect>
                                  </p:childTnLst>
                                </p:cTn>
                              </p:par>
                            </p:childTnLst>
                          </p:cTn>
                        </p:par>
                        <p:par>
                          <p:cTn id="98" fill="hold">
                            <p:stCondLst>
                              <p:cond delay="2500"/>
                            </p:stCondLst>
                            <p:childTnLst>
                              <p:par>
                                <p:cTn id="99" presetID="22" presetClass="entr" presetSubtype="8" fill="hold" grpId="0" nodeType="afterEffect">
                                  <p:stCondLst>
                                    <p:cond delay="0"/>
                                  </p:stCondLst>
                                  <p:childTnLst>
                                    <p:set>
                                      <p:cBhvr>
                                        <p:cTn id="100" dur="1" fill="hold">
                                          <p:stCondLst>
                                            <p:cond delay="0"/>
                                          </p:stCondLst>
                                        </p:cTn>
                                        <p:tgtEl>
                                          <p:spTgt spid="33"/>
                                        </p:tgtEl>
                                        <p:attrNameLst>
                                          <p:attrName>style.visibility</p:attrName>
                                        </p:attrNameLst>
                                      </p:cBhvr>
                                      <p:to>
                                        <p:strVal val="visible"/>
                                      </p:to>
                                    </p:set>
                                    <p:animEffect transition="in" filter="wipe(left)">
                                      <p:cBhvr>
                                        <p:cTn id="101" dur="500"/>
                                        <p:tgtEl>
                                          <p:spTgt spid="33"/>
                                        </p:tgtEl>
                                      </p:cBhvr>
                                    </p:animEffect>
                                  </p:childTnLst>
                                </p:cTn>
                              </p:par>
                            </p:childTnLst>
                          </p:cTn>
                        </p:par>
                        <p:par>
                          <p:cTn id="102" fill="hold">
                            <p:stCondLst>
                              <p:cond delay="3000"/>
                            </p:stCondLst>
                            <p:childTnLst>
                              <p:par>
                                <p:cTn id="103" presetID="22" presetClass="entr" presetSubtype="8" fill="hold" grpId="0" nodeType="afterEffect">
                                  <p:stCondLst>
                                    <p:cond delay="0"/>
                                  </p:stCondLst>
                                  <p:childTnLst>
                                    <p:set>
                                      <p:cBhvr>
                                        <p:cTn id="104" dur="1" fill="hold">
                                          <p:stCondLst>
                                            <p:cond delay="0"/>
                                          </p:stCondLst>
                                        </p:cTn>
                                        <p:tgtEl>
                                          <p:spTgt spid="34"/>
                                        </p:tgtEl>
                                        <p:attrNameLst>
                                          <p:attrName>style.visibility</p:attrName>
                                        </p:attrNameLst>
                                      </p:cBhvr>
                                      <p:to>
                                        <p:strVal val="visible"/>
                                      </p:to>
                                    </p:set>
                                    <p:animEffect transition="in" filter="wipe(left)">
                                      <p:cBhvr>
                                        <p:cTn id="105" dur="500"/>
                                        <p:tgtEl>
                                          <p:spTgt spid="34"/>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11" grpId="0"/>
      <p:bldP spid="12" grpId="0"/>
      <p:bldP spid="13" grpId="0"/>
      <p:bldP spid="15" grpId="0"/>
      <p:bldP spid="16" grpId="0"/>
      <p:bldP spid="22" grpId="0"/>
      <p:bldP spid="24" grpId="0"/>
      <p:bldP spid="25" grpId="0"/>
      <p:bldP spid="28" grpId="0" animBg="1"/>
      <p:bldP spid="29" grpId="0" animBg="1"/>
      <p:bldP spid="30" grpId="0" animBg="1"/>
      <p:bldP spid="31" grpId="0" animBg="1"/>
      <p:bldP spid="32" grpId="0" animBg="1"/>
      <p:bldP spid="33" grpId="0" animBg="1"/>
      <p:bldP spid="34" grpId="0" animBg="1"/>
      <p:bldP spid="35" grpId="0"/>
      <p:bldP spid="3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2B1907-A1C9-4B71-B4F0-6316B02EEB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826" y="-377825"/>
            <a:ext cx="12749649" cy="8493125"/>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629073" y="1811388"/>
            <a:ext cx="8933856"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Program</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563521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35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BA07DE8-27B0-42D1-BBD9-3C961186CAEA}"/>
              </a:ext>
            </a:extLst>
          </p:cNvPr>
          <p:cNvPicPr>
            <a:picLocks noChangeAspect="1"/>
          </p:cNvPicPr>
          <p:nvPr/>
        </p:nvPicPr>
        <p:blipFill>
          <a:blip r:embed="rId2"/>
          <a:stretch>
            <a:fillRect/>
          </a:stretch>
        </p:blipFill>
        <p:spPr>
          <a:xfrm>
            <a:off x="114300" y="481012"/>
            <a:ext cx="11963400" cy="5895975"/>
          </a:xfrm>
          <a:prstGeom prst="rect">
            <a:avLst/>
          </a:prstGeom>
        </p:spPr>
      </p:pic>
    </p:spTree>
    <p:extLst>
      <p:ext uri="{BB962C8B-B14F-4D97-AF65-F5344CB8AC3E}">
        <p14:creationId xmlns:p14="http://schemas.microsoft.com/office/powerpoint/2010/main" val="4172027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90B262-3D49-4837-B170-9307324D6726}"/>
              </a:ext>
            </a:extLst>
          </p:cNvPr>
          <p:cNvPicPr>
            <a:picLocks noChangeAspect="1"/>
          </p:cNvPicPr>
          <p:nvPr/>
        </p:nvPicPr>
        <p:blipFill>
          <a:blip r:embed="rId2"/>
          <a:stretch>
            <a:fillRect/>
          </a:stretch>
        </p:blipFill>
        <p:spPr>
          <a:xfrm>
            <a:off x="1343025" y="1152525"/>
            <a:ext cx="9505950" cy="4552950"/>
          </a:xfrm>
          <a:prstGeom prst="rect">
            <a:avLst/>
          </a:prstGeom>
        </p:spPr>
      </p:pic>
    </p:spTree>
    <p:extLst>
      <p:ext uri="{BB962C8B-B14F-4D97-AF65-F5344CB8AC3E}">
        <p14:creationId xmlns:p14="http://schemas.microsoft.com/office/powerpoint/2010/main" val="646070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3534241" y="2644170"/>
            <a:ext cx="5123518" cy="1569660"/>
          </a:xfrm>
          <a:prstGeom prst="rect">
            <a:avLst/>
          </a:prstGeom>
        </p:spPr>
        <p:txBody>
          <a:bodyPr wrap="none">
            <a:spAutoFit/>
          </a:bodyPr>
          <a:lstStyle/>
          <a:p>
            <a:r>
              <a:rPr lang="en-US" sz="9600" dirty="0">
                <a:solidFill>
                  <a:schemeClr val="tx2"/>
                </a:solidFill>
                <a:latin typeface="Yanone Kaffeesatz Regular" panose="02000000000000000000" pitchFamily="2" charset="0"/>
              </a:rPr>
              <a:t>PLACEHOLDER</a:t>
            </a:r>
            <a:endParaRPr lang="en-US" dirty="0"/>
          </a:p>
        </p:txBody>
      </p:sp>
    </p:spTree>
    <p:extLst>
      <p:ext uri="{BB962C8B-B14F-4D97-AF65-F5344CB8AC3E}">
        <p14:creationId xmlns:p14="http://schemas.microsoft.com/office/powerpoint/2010/main" val="2762354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835B55-57A0-40B5-89E0-E4C2E710F542}"/>
              </a:ext>
            </a:extLst>
          </p:cNvPr>
          <p:cNvSpPr/>
          <p:nvPr/>
        </p:nvSpPr>
        <p:spPr>
          <a:xfrm>
            <a:off x="2078714" y="1905506"/>
            <a:ext cx="8034572" cy="3046988"/>
          </a:xfrm>
          <a:prstGeom prst="rect">
            <a:avLst/>
          </a:prstGeom>
        </p:spPr>
        <p:txBody>
          <a:bodyPr wrap="none">
            <a:spAutoFit/>
          </a:bodyPr>
          <a:lstStyle/>
          <a:p>
            <a:pPr algn="ctr"/>
            <a:r>
              <a:rPr lang="en-US" sz="9600" dirty="0">
                <a:solidFill>
                  <a:schemeClr val="tx2"/>
                </a:solidFill>
                <a:latin typeface="Yanone Kaffeesatz Regular" panose="02000000000000000000" pitchFamily="2" charset="0"/>
              </a:rPr>
              <a:t>Business logic tends </a:t>
            </a:r>
          </a:p>
          <a:p>
            <a:pPr algn="ctr"/>
            <a:r>
              <a:rPr lang="en-US" sz="9600" dirty="0">
                <a:solidFill>
                  <a:schemeClr val="tx2"/>
                </a:solidFill>
                <a:latin typeface="Yanone Kaffeesatz Regular" panose="02000000000000000000" pitchFamily="2" charset="0"/>
              </a:rPr>
              <a:t>to be </a:t>
            </a:r>
            <a:r>
              <a:rPr lang="en-US" sz="9600" dirty="0">
                <a:solidFill>
                  <a:schemeClr val="accent4"/>
                </a:solidFill>
                <a:latin typeface="Yanone Kaffeesatz Regular" panose="02000000000000000000" pitchFamily="2" charset="0"/>
              </a:rPr>
              <a:t>complicated</a:t>
            </a:r>
            <a:endParaRPr lang="de-CH" sz="1200" dirty="0">
              <a:solidFill>
                <a:schemeClr val="accent4"/>
              </a:solidFill>
            </a:endParaRPr>
          </a:p>
        </p:txBody>
      </p:sp>
      <p:pic>
        <p:nvPicPr>
          <p:cNvPr id="4" name="Picture 3">
            <a:extLst>
              <a:ext uri="{FF2B5EF4-FFF2-40B4-BE49-F238E27FC236}">
                <a16:creationId xmlns:a16="http://schemas.microsoft.com/office/drawing/2014/main" id="{E15F5BA0-6078-49AC-B49E-EC7AA0322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70200"/>
            <a:ext cx="12192000" cy="12192000"/>
          </a:xfrm>
          <a:prstGeom prst="rect">
            <a:avLst/>
          </a:prstGeom>
        </p:spPr>
      </p:pic>
    </p:spTree>
    <p:extLst>
      <p:ext uri="{BB962C8B-B14F-4D97-AF65-F5344CB8AC3E}">
        <p14:creationId xmlns:p14="http://schemas.microsoft.com/office/powerpoint/2010/main" val="3737223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697477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4014" y="3127733"/>
            <a:ext cx="6672019" cy="923330"/>
          </a:xfrm>
          <a:prstGeom prst="rect">
            <a:avLst/>
          </a:prstGeom>
        </p:spPr>
        <p:txBody>
          <a:bodyPr wrap="none">
            <a:spAutoFit/>
          </a:bodyPr>
          <a:lstStyle/>
          <a:p>
            <a:r>
              <a:rPr lang="en-US" sz="3600" dirty="0">
                <a:solidFill>
                  <a:schemeClr val="tx2"/>
                </a:solidFill>
                <a:latin typeface="Yanone Kaffeesatz Regular" panose="02000000000000000000" pitchFamily="2" charset="0"/>
              </a:rPr>
              <a:t>github.com/</a:t>
            </a:r>
            <a:r>
              <a:rPr lang="en-US" sz="3600" dirty="0" err="1">
                <a:solidFill>
                  <a:schemeClr val="tx2"/>
                </a:solidFill>
                <a:latin typeface="Yanone Kaffeesatz Regular" panose="02000000000000000000" pitchFamily="2" charset="0"/>
              </a:rPr>
              <a:t>danielmarbach</a:t>
            </a:r>
            <a:r>
              <a:rPr lang="en-US" sz="3600" dirty="0">
                <a:solidFill>
                  <a:schemeClr val="tx2"/>
                </a:solidFill>
                <a:latin typeface="Yanone Kaffeesatz Regular" panose="02000000000000000000" pitchFamily="2" charset="0"/>
              </a:rPr>
              <a:t>/</a:t>
            </a:r>
            <a:r>
              <a:rPr lang="en-US" sz="5400" dirty="0" err="1">
                <a:solidFill>
                  <a:schemeClr val="accent4"/>
                </a:solidFill>
                <a:latin typeface="Yanone Kaffeesatz Regular" panose="02000000000000000000" pitchFamily="2" charset="0"/>
              </a:rPr>
              <a:t>KnockKnock</a:t>
            </a:r>
            <a:endParaRPr lang="de-CH" sz="5400" dirty="0">
              <a:solidFill>
                <a:schemeClr val="accent4"/>
              </a:solidFill>
              <a:latin typeface="Yanone Kaffeesatz Regular" panose="02000000000000000000" pitchFamily="2" charset="0"/>
            </a:endParaRPr>
          </a:p>
        </p:txBody>
      </p:sp>
      <p:sp>
        <p:nvSpPr>
          <p:cNvPr id="4" name="Rectangle 3"/>
          <p:cNvSpPr/>
          <p:nvPr/>
        </p:nvSpPr>
        <p:spPr>
          <a:xfrm>
            <a:off x="1064014" y="1124536"/>
            <a:ext cx="6463629" cy="1862048"/>
          </a:xfrm>
          <a:prstGeom prst="rect">
            <a:avLst/>
          </a:prstGeom>
        </p:spPr>
        <p:txBody>
          <a:bodyPr wrap="none">
            <a:spAutoFit/>
          </a:bodyPr>
          <a:lstStyle/>
          <a:p>
            <a:r>
              <a:rPr lang="en-US" sz="11500" dirty="0">
                <a:solidFill>
                  <a:schemeClr val="accent2"/>
                </a:solidFill>
                <a:latin typeface="Yanone Kaffeesatz Regular" panose="02000000000000000000" pitchFamily="2" charset="0"/>
              </a:rPr>
              <a:t>Slides, Links…</a:t>
            </a:r>
            <a:endParaRPr lang="de-CH" sz="1400" dirty="0"/>
          </a:p>
        </p:txBody>
      </p:sp>
    </p:spTree>
    <p:extLst>
      <p:ext uri="{BB962C8B-B14F-4D97-AF65-F5344CB8AC3E}">
        <p14:creationId xmlns:p14="http://schemas.microsoft.com/office/powerpoint/2010/main" val="15814491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58849" y="1851645"/>
            <a:ext cx="4474302"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Q &amp; A</a:t>
            </a:r>
            <a:endParaRPr lang="de-CH" sz="20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42413216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
        <p:nvSpPr>
          <p:cNvPr id="2" name="Rectangle 1"/>
          <p:cNvSpPr/>
          <p:nvPr/>
        </p:nvSpPr>
        <p:spPr>
          <a:xfrm>
            <a:off x="5723694" y="2132715"/>
            <a:ext cx="6096000" cy="3108543"/>
          </a:xfrm>
          <a:prstGeom prst="rect">
            <a:avLst/>
          </a:prstGeom>
        </p:spPr>
        <p:txBody>
          <a:bodyPr>
            <a:spAutoFit/>
          </a:bodyPr>
          <a:lstStyle/>
          <a:p>
            <a:r>
              <a:rPr lang="en-US" sz="2800" dirty="0">
                <a:solidFill>
                  <a:schemeClr val="tx2"/>
                </a:solidFill>
                <a:latin typeface="Yanone Kaffeesatz Regular" panose="02000000000000000000" pitchFamily="2" charset="0"/>
              </a:rPr>
              <a:t>Software Engineer</a:t>
            </a:r>
          </a:p>
          <a:p>
            <a:r>
              <a:rPr lang="en-US" sz="2800" dirty="0">
                <a:solidFill>
                  <a:schemeClr val="tx2"/>
                </a:solidFill>
                <a:latin typeface="Yanone Kaffeesatz Regular" panose="02000000000000000000" pitchFamily="2" charset="0"/>
              </a:rPr>
              <a:t>Enthusiastic Software Engineer</a:t>
            </a:r>
          </a:p>
          <a:p>
            <a:r>
              <a:rPr lang="en-US" sz="2800" dirty="0">
                <a:solidFill>
                  <a:schemeClr val="tx2"/>
                </a:solidFill>
                <a:latin typeface="Yanone Kaffeesatz Regular" panose="02000000000000000000" pitchFamily="2" charset="0"/>
              </a:rPr>
              <a:t>Microsoft MVP</a:t>
            </a:r>
          </a:p>
          <a:p>
            <a:endParaRPr lang="en-US" sz="2800" dirty="0">
              <a:solidFill>
                <a:schemeClr val="tx2"/>
              </a:solidFill>
              <a:latin typeface="Yanone Kaffeesatz Regular" panose="02000000000000000000" pitchFamily="2" charset="0"/>
            </a:endParaRPr>
          </a:p>
          <a:p>
            <a:r>
              <a:rPr lang="en-US" sz="2800" dirty="0">
                <a:solidFill>
                  <a:schemeClr val="accent4"/>
                </a:solidFill>
                <a:latin typeface="Yanone Kaffeesatz Regular" panose="02000000000000000000" pitchFamily="2" charset="0"/>
              </a:rPr>
              <a:t>@danielmarbach</a:t>
            </a:r>
          </a:p>
          <a:p>
            <a:r>
              <a:rPr lang="en-US" sz="2800" dirty="0">
                <a:solidFill>
                  <a:schemeClr val="accent4"/>
                </a:solidFill>
                <a:latin typeface="Yanone Kaffeesatz Regular" panose="02000000000000000000" pitchFamily="2" charset="0"/>
              </a:rPr>
              <a:t>particular.net/blog</a:t>
            </a:r>
          </a:p>
          <a:p>
            <a:r>
              <a:rPr lang="en-US" sz="2800" dirty="0">
                <a:solidFill>
                  <a:schemeClr val="accent4"/>
                </a:solidFill>
                <a:latin typeface="Yanone Kaffeesatz Regular" panose="02000000000000000000" pitchFamily="2" charset="0"/>
              </a:rPr>
              <a:t>planetgeek.ch</a:t>
            </a: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52348" y="1768017"/>
            <a:ext cx="2558625" cy="3837938"/>
          </a:xfrm>
          <a:prstGeom prst="rect">
            <a:avLst/>
          </a:prstGeom>
        </p:spPr>
      </p:pic>
    </p:spTree>
    <p:extLst>
      <p:ext uri="{BB962C8B-B14F-4D97-AF65-F5344CB8AC3E}">
        <p14:creationId xmlns:p14="http://schemas.microsoft.com/office/powerpoint/2010/main" val="36012799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3887468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69C278-8719-4CA5-A17A-B0B417A3B8A1}"/>
              </a:ext>
            </a:extLst>
          </p:cNvPr>
          <p:cNvSpPr/>
          <p:nvPr/>
        </p:nvSpPr>
        <p:spPr>
          <a:xfrm>
            <a:off x="2451100" y="2497976"/>
            <a:ext cx="8994132" cy="1862048"/>
          </a:xfrm>
          <a:prstGeom prst="rect">
            <a:avLst/>
          </a:prstGeom>
        </p:spPr>
        <p:txBody>
          <a:bodyPr wrap="square">
            <a:spAutoFit/>
          </a:bodyPr>
          <a:lstStyle/>
          <a:p>
            <a:r>
              <a:rPr lang="en-US" sz="11500" dirty="0">
                <a:solidFill>
                  <a:schemeClr val="accent3"/>
                </a:solidFill>
                <a:latin typeface="Yanone Kaffeesatz Regular" panose="02000000000000000000" pitchFamily="2" charset="0"/>
              </a:rPr>
              <a:t>Inconsistencies</a:t>
            </a:r>
            <a:endParaRPr lang="de-CH" sz="1400" dirty="0">
              <a:solidFill>
                <a:schemeClr val="accent3"/>
              </a:solidFill>
            </a:endParaRPr>
          </a:p>
        </p:txBody>
      </p:sp>
      <p:sp>
        <p:nvSpPr>
          <p:cNvPr id="3" name="Rectangle 2">
            <a:extLst>
              <a:ext uri="{FF2B5EF4-FFF2-40B4-BE49-F238E27FC236}">
                <a16:creationId xmlns:a16="http://schemas.microsoft.com/office/drawing/2014/main" id="{1E40B151-ECDE-4494-8564-1AACD2375DBE}"/>
              </a:ext>
            </a:extLst>
          </p:cNvPr>
          <p:cNvSpPr/>
          <p:nvPr/>
        </p:nvSpPr>
        <p:spPr>
          <a:xfrm>
            <a:off x="5473700" y="388590"/>
            <a:ext cx="8994132" cy="3154710"/>
          </a:xfrm>
          <a:prstGeom prst="rect">
            <a:avLst/>
          </a:prstGeom>
        </p:spPr>
        <p:txBody>
          <a:bodyPr wrap="square">
            <a:spAutoFit/>
          </a:bodyPr>
          <a:lstStyle/>
          <a:p>
            <a:r>
              <a:rPr lang="en-US" sz="19900" dirty="0">
                <a:solidFill>
                  <a:schemeClr val="tx2"/>
                </a:solidFill>
                <a:latin typeface="Yanone Kaffeesatz Regular" panose="02000000000000000000" pitchFamily="2" charset="0"/>
              </a:rPr>
              <a:t>Hiding</a:t>
            </a:r>
            <a:endParaRPr lang="de-CH" sz="1400" dirty="0">
              <a:solidFill>
                <a:schemeClr val="tx2"/>
              </a:solidFill>
            </a:endParaRPr>
          </a:p>
        </p:txBody>
      </p:sp>
    </p:spTree>
    <p:extLst>
      <p:ext uri="{BB962C8B-B14F-4D97-AF65-F5344CB8AC3E}">
        <p14:creationId xmlns:p14="http://schemas.microsoft.com/office/powerpoint/2010/main" val="4096907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384300" y="756890"/>
            <a:ext cx="8994132" cy="4339650"/>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Multi user </a:t>
            </a:r>
            <a:r>
              <a:rPr lang="en-US" sz="13800" dirty="0">
                <a:solidFill>
                  <a:schemeClr val="accent4"/>
                </a:solidFill>
                <a:latin typeface="Yanone Kaffeesatz Regular" panose="02000000000000000000" pitchFamily="2" charset="0"/>
              </a:rPr>
              <a:t>collaboration</a:t>
            </a:r>
            <a:endParaRPr lang="de-CH" sz="1100" dirty="0">
              <a:solidFill>
                <a:schemeClr val="accent4"/>
              </a:solidFill>
            </a:endParaRPr>
          </a:p>
        </p:txBody>
      </p:sp>
    </p:spTree>
    <p:extLst>
      <p:ext uri="{BB962C8B-B14F-4D97-AF65-F5344CB8AC3E}">
        <p14:creationId xmlns:p14="http://schemas.microsoft.com/office/powerpoint/2010/main" val="27899153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Tree>
    <p:extLst>
      <p:ext uri="{BB962C8B-B14F-4D97-AF65-F5344CB8AC3E}">
        <p14:creationId xmlns:p14="http://schemas.microsoft.com/office/powerpoint/2010/main" val="3948706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4A8503-E232-475A-AE02-A00126BD78CE}"/>
              </a:ext>
            </a:extLst>
          </p:cNvPr>
          <p:cNvPicPr>
            <a:picLocks noChangeAspect="1"/>
          </p:cNvPicPr>
          <p:nvPr/>
        </p:nvPicPr>
        <p:blipFill>
          <a:blip r:embed="rId3"/>
          <a:stretch>
            <a:fillRect/>
          </a:stretch>
        </p:blipFill>
        <p:spPr>
          <a:xfrm>
            <a:off x="2709393" y="52406"/>
            <a:ext cx="6955308" cy="6753187"/>
          </a:xfrm>
          <a:prstGeom prst="rect">
            <a:avLst/>
          </a:prstGeom>
        </p:spPr>
      </p:pic>
    </p:spTree>
    <p:extLst>
      <p:ext uri="{BB962C8B-B14F-4D97-AF65-F5344CB8AC3E}">
        <p14:creationId xmlns:p14="http://schemas.microsoft.com/office/powerpoint/2010/main" val="3675760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598934" y="1760190"/>
            <a:ext cx="8994132" cy="3046988"/>
          </a:xfrm>
          <a:prstGeom prst="rect">
            <a:avLst/>
          </a:prstGeom>
        </p:spPr>
        <p:txBody>
          <a:bodyPr wrap="square">
            <a:spAutoFit/>
          </a:bodyPr>
          <a:lstStyle/>
          <a:p>
            <a:pPr algn="ctr"/>
            <a:r>
              <a:rPr lang="en-US" sz="9600" dirty="0">
                <a:solidFill>
                  <a:schemeClr val="tx2"/>
                </a:solidFill>
                <a:latin typeface="Yanone Kaffeesatz Regular" panose="02000000000000000000" pitchFamily="2" charset="0"/>
              </a:rPr>
              <a:t>And then the </a:t>
            </a:r>
            <a:r>
              <a:rPr lang="en-US" sz="9600" dirty="0">
                <a:solidFill>
                  <a:schemeClr val="accent4"/>
                </a:solidFill>
                <a:latin typeface="Yanone Kaffeesatz Regular" panose="02000000000000000000" pitchFamily="2" charset="0"/>
              </a:rPr>
              <a:t>customer</a:t>
            </a:r>
            <a:r>
              <a:rPr lang="en-US" sz="9600" dirty="0">
                <a:solidFill>
                  <a:schemeClr val="tx2"/>
                </a:solidFill>
                <a:latin typeface="Yanone Kaffeesatz Regular" panose="02000000000000000000" pitchFamily="2" charset="0"/>
              </a:rPr>
              <a:t> walks into your office</a:t>
            </a:r>
            <a:endParaRPr lang="de-CH" sz="1000" dirty="0">
              <a:solidFill>
                <a:schemeClr val="tx2"/>
              </a:solidFill>
            </a:endParaRPr>
          </a:p>
        </p:txBody>
      </p:sp>
    </p:spTree>
    <p:extLst>
      <p:ext uri="{BB962C8B-B14F-4D97-AF65-F5344CB8AC3E}">
        <p14:creationId xmlns:p14="http://schemas.microsoft.com/office/powerpoint/2010/main" val="849952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E60F2F-F7B5-4458-9497-9F373F816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5550" y="1559914"/>
            <a:ext cx="4660900" cy="3331173"/>
          </a:xfrm>
          <a:prstGeom prst="rect">
            <a:avLst/>
          </a:prstGeom>
        </p:spPr>
      </p:pic>
    </p:spTree>
    <p:extLst>
      <p:ext uri="{BB962C8B-B14F-4D97-AF65-F5344CB8AC3E}">
        <p14:creationId xmlns:p14="http://schemas.microsoft.com/office/powerpoint/2010/main" val="1380961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27278"/>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C00000"/>
      </a:accent1>
      <a:accent2>
        <a:srgbClr val="ED7D31"/>
      </a:accent2>
      <a:accent3>
        <a:srgbClr val="A5A5A5"/>
      </a:accent3>
      <a:accent4>
        <a:srgbClr val="FFAF00"/>
      </a:accent4>
      <a:accent5>
        <a:srgbClr val="4472C4"/>
      </a:accent5>
      <a:accent6>
        <a:srgbClr val="70AD47"/>
      </a:accent6>
      <a:hlink>
        <a:srgbClr val="3F3F3F"/>
      </a:hlink>
      <a:folHlink>
        <a:srgbClr val="3F3F3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2923</Words>
  <Application>Microsoft Office PowerPoint</Application>
  <PresentationFormat>Widescreen</PresentationFormat>
  <Paragraphs>291</Paragraphs>
  <Slides>24</Slides>
  <Notes>21</Notes>
  <HiddenSlides>5</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Lato</vt:lpstr>
      <vt:lpstr>Yanone Kaffeesatz Light</vt:lpstr>
      <vt:lpstr>Yanone Kaffeesatz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danielmarbach</dc:creator>
  <cp:lastModifiedBy>Daniel Marbach</cp:lastModifiedBy>
  <cp:revision>503</cp:revision>
  <dcterms:created xsi:type="dcterms:W3CDTF">2016-02-22T14:00:45Z</dcterms:created>
  <dcterms:modified xsi:type="dcterms:W3CDTF">2019-05-02T20:56:32Z</dcterms:modified>
</cp:coreProperties>
</file>

<file path=docProps/thumbnail.jpeg>
</file>